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59" r:id="rId3"/>
    <p:sldId id="257" r:id="rId4"/>
    <p:sldId id="258" r:id="rId5"/>
    <p:sldId id="300" r:id="rId6"/>
    <p:sldId id="282" r:id="rId7"/>
    <p:sldId id="295" r:id="rId8"/>
    <p:sldId id="264" r:id="rId9"/>
    <p:sldId id="265" r:id="rId10"/>
    <p:sldId id="266" r:id="rId11"/>
    <p:sldId id="283" r:id="rId12"/>
    <p:sldId id="289" r:id="rId13"/>
    <p:sldId id="290" r:id="rId14"/>
    <p:sldId id="291" r:id="rId15"/>
    <p:sldId id="270" r:id="rId16"/>
    <p:sldId id="274" r:id="rId17"/>
    <p:sldId id="272" r:id="rId18"/>
    <p:sldId id="284" r:id="rId19"/>
    <p:sldId id="292" r:id="rId20"/>
    <p:sldId id="293" r:id="rId21"/>
    <p:sldId id="277" r:id="rId22"/>
    <p:sldId id="276" r:id="rId23"/>
    <p:sldId id="301" r:id="rId24"/>
    <p:sldId id="302" r:id="rId25"/>
    <p:sldId id="287" r:id="rId26"/>
    <p:sldId id="278" r:id="rId27"/>
    <p:sldId id="280" r:id="rId28"/>
    <p:sldId id="281" r:id="rId29"/>
    <p:sldId id="288" r:id="rId30"/>
    <p:sldId id="298" r:id="rId31"/>
    <p:sldId id="299" r:id="rId32"/>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3" autoAdjust="0"/>
    <p:restoredTop sz="94676" autoAdjust="0"/>
  </p:normalViewPr>
  <p:slideViewPr>
    <p:cSldViewPr>
      <p:cViewPr varScale="1">
        <p:scale>
          <a:sx n="74" d="100"/>
          <a:sy n="74" d="100"/>
        </p:scale>
        <p:origin x="150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ro-RO" smtClean="0"/>
              <a:t>BRIGHT HORIZONS</a:t>
            </a:r>
            <a:endParaRPr lang="ro-R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1CC6AF-FC02-4C6A-9FE8-C48D6AE5856F}" type="datetimeFigureOut">
              <a:rPr lang="ro-RO" smtClean="0"/>
              <a:t>01.11.2016</a:t>
            </a:fld>
            <a:endParaRPr lang="ro-R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F22F87-9AF9-4E59-9968-B93091C1AF68}" type="slidenum">
              <a:rPr lang="ro-RO" smtClean="0"/>
              <a:t>‹#›</a:t>
            </a:fld>
            <a:endParaRPr lang="ro-RO"/>
          </a:p>
        </p:txBody>
      </p:sp>
    </p:spTree>
    <p:extLst>
      <p:ext uri="{BB962C8B-B14F-4D97-AF65-F5344CB8AC3E}">
        <p14:creationId xmlns:p14="http://schemas.microsoft.com/office/powerpoint/2010/main" val="190608103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ro-RO" smtClean="0"/>
              <a:t>BRIGHT HORIZONS</a:t>
            </a:r>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4261B-17DE-4A6E-B0D2-E54B02BCD15B}" type="datetimeFigureOut">
              <a:rPr lang="ro-RO" smtClean="0"/>
              <a:t>01.11.2016</a:t>
            </a:fld>
            <a:endParaRPr lang="ro-R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A665DF-B215-44B1-BFCE-ECA4D0A321CB}" type="slidenum">
              <a:rPr lang="ro-RO" smtClean="0"/>
              <a:t>‹#›</a:t>
            </a:fld>
            <a:endParaRPr lang="ro-RO"/>
          </a:p>
        </p:txBody>
      </p:sp>
    </p:spTree>
    <p:extLst>
      <p:ext uri="{BB962C8B-B14F-4D97-AF65-F5344CB8AC3E}">
        <p14:creationId xmlns:p14="http://schemas.microsoft.com/office/powerpoint/2010/main" val="4031517235"/>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5" name="Header Placeholder 4"/>
          <p:cNvSpPr>
            <a:spLocks noGrp="1"/>
          </p:cNvSpPr>
          <p:nvPr>
            <p:ph type="hdr" sz="quarter" idx="10"/>
          </p:nvPr>
        </p:nvSpPr>
        <p:spPr/>
        <p:txBody>
          <a:bodyPr/>
          <a:lstStyle/>
          <a:p>
            <a:r>
              <a:rPr lang="ro-RO" smtClean="0"/>
              <a:t>BRIGHT HORIZONS</a:t>
            </a:r>
            <a:endParaRPr lang="ro-RO"/>
          </a:p>
        </p:txBody>
      </p:sp>
    </p:spTree>
    <p:extLst>
      <p:ext uri="{BB962C8B-B14F-4D97-AF65-F5344CB8AC3E}">
        <p14:creationId xmlns:p14="http://schemas.microsoft.com/office/powerpoint/2010/main" val="1379029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Header Placeholder 3"/>
          <p:cNvSpPr>
            <a:spLocks noGrp="1"/>
          </p:cNvSpPr>
          <p:nvPr>
            <p:ph type="hdr" sz="quarter" idx="10"/>
          </p:nvPr>
        </p:nvSpPr>
        <p:spPr/>
        <p:txBody>
          <a:bodyPr/>
          <a:lstStyle/>
          <a:p>
            <a:r>
              <a:rPr lang="ro-RO" smtClean="0"/>
              <a:t>BRIGHT HORIZONS</a:t>
            </a:r>
            <a:endParaRPr lang="ro-RO"/>
          </a:p>
        </p:txBody>
      </p:sp>
    </p:spTree>
    <p:extLst>
      <p:ext uri="{BB962C8B-B14F-4D97-AF65-F5344CB8AC3E}">
        <p14:creationId xmlns:p14="http://schemas.microsoft.com/office/powerpoint/2010/main" val="3222307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5169FA-F033-4A6A-B6E4-5DAAEDC64FEA}" type="datetime1">
              <a:rPr lang="ro-RO" smtClean="0"/>
              <a:t>01.11.2016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1EB906F-03D7-4E69-9710-07E087630D56}" type="slidenum">
              <a:rPr lang="ro-RO" smtClean="0"/>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CB61B-696C-43D4-BB92-17B8C9B02C0E}" type="datetime1">
              <a:rPr lang="ro-RO" smtClean="0"/>
              <a:t>01.11.2016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1EB906F-03D7-4E69-9710-07E087630D56}"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605998-15B2-44D8-AE5A-16FE371D3B9C}" type="datetime1">
              <a:rPr lang="ro-RO" smtClean="0"/>
              <a:t>01.11.2016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1EB906F-03D7-4E69-9710-07E087630D56}"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DBC67-9CCD-4F26-A3AE-F0C20CCDD868}" type="datetime1">
              <a:rPr lang="ro-RO" smtClean="0"/>
              <a:t>01.11.2016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1EB906F-03D7-4E69-9710-07E087630D56}" type="slidenum">
              <a:rPr lang="ro-RO" smtClean="0"/>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97E8C-77D5-4D0F-B58F-05E9FEBED052}" type="datetime1">
              <a:rPr lang="ro-RO" smtClean="0"/>
              <a:t>01.11.2016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1EB906F-03D7-4E69-9710-07E087630D56}" type="slidenum">
              <a:rPr lang="ro-RO" smtClean="0"/>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4CAD90-0633-4AFB-9A8A-D2B70D7E2808}" type="datetime1">
              <a:rPr lang="ro-RO" smtClean="0"/>
              <a:t>01.11.2016</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1EB906F-03D7-4E69-9710-07E087630D56}" type="slidenum">
              <a:rPr lang="ro-RO" smtClean="0"/>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AB3590-11C0-43F0-9268-7772A022B36C}" type="datetime1">
              <a:rPr lang="ro-RO" smtClean="0"/>
              <a:t>01.11.2016</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41EB906F-03D7-4E69-9710-07E087630D56}" type="slidenum">
              <a:rPr lang="ro-RO" smtClean="0"/>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BE4C46-29B7-4D73-812A-ECBC7712B6D5}" type="datetime1">
              <a:rPr lang="ro-RO" smtClean="0"/>
              <a:t>01.11.2016</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41EB906F-03D7-4E69-9710-07E087630D56}"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D5DCC-C301-49BA-9B1B-722CA87E0AA2}" type="datetime1">
              <a:rPr lang="ro-RO" smtClean="0"/>
              <a:t>01.11.2016</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41EB906F-03D7-4E69-9710-07E087630D56}"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6AF57C-E2A6-4BD5-AF8F-105DF7B67BC9}" type="datetime1">
              <a:rPr lang="ro-RO" smtClean="0"/>
              <a:t>01.11.2016</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1EB906F-03D7-4E69-9710-07E087630D56}" type="slidenum">
              <a:rPr lang="ro-RO" smtClean="0"/>
              <a:t>‹#›</a:t>
            </a:fld>
            <a:endParaRPr lang="ro-RO"/>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2974AB9-D5D0-4286-9551-BADB4AB1C106}" type="datetime1">
              <a:rPr lang="ro-RO" smtClean="0"/>
              <a:t>01.11.2016</a:t>
            </a:fld>
            <a:endParaRPr lang="ro-RO"/>
          </a:p>
        </p:txBody>
      </p:sp>
      <p:sp>
        <p:nvSpPr>
          <p:cNvPr id="9" name="Slide Number Placeholder 8"/>
          <p:cNvSpPr>
            <a:spLocks noGrp="1"/>
          </p:cNvSpPr>
          <p:nvPr>
            <p:ph type="sldNum" sz="quarter" idx="11"/>
          </p:nvPr>
        </p:nvSpPr>
        <p:spPr/>
        <p:txBody>
          <a:bodyPr/>
          <a:lstStyle/>
          <a:p>
            <a:fld id="{41EB906F-03D7-4E69-9710-07E087630D56}" type="slidenum">
              <a:rPr lang="ro-RO" smtClean="0"/>
              <a:t>‹#›</a:t>
            </a:fld>
            <a:endParaRPr lang="ro-RO"/>
          </a:p>
        </p:txBody>
      </p:sp>
      <p:sp>
        <p:nvSpPr>
          <p:cNvPr id="10" name="Footer Placeholder 9"/>
          <p:cNvSpPr>
            <a:spLocks noGrp="1"/>
          </p:cNvSpPr>
          <p:nvPr>
            <p:ph type="ftr" sz="quarter" idx="12"/>
          </p:nvPr>
        </p:nvSpPr>
        <p:spPr/>
        <p:txBody>
          <a:bodyPr/>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1EB906F-03D7-4E69-9710-07E087630D56}" type="slidenum">
              <a:rPr lang="ro-RO" smtClean="0"/>
              <a:t>‹#›</a:t>
            </a:fld>
            <a:endParaRPr lang="ro-R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o-R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7AB275E-E89E-488D-866E-C691B67C6F99}" type="datetime1">
              <a:rPr lang="ro-RO" smtClean="0"/>
              <a:t>01.11.2016</a:t>
            </a:fld>
            <a:endParaRPr lang="ro-R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office@bho.r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484784"/>
            <a:ext cx="8064895" cy="3026023"/>
          </a:xfrm>
        </p:spPr>
        <p:txBody>
          <a:bodyPr/>
          <a:lstStyle/>
          <a:p>
            <a:pPr algn="ctr"/>
            <a:r>
              <a:rPr lang="pt-BR" b="1" dirty="0" smtClean="0"/>
              <a:t>Soluţii </a:t>
            </a:r>
            <a:r>
              <a:rPr lang="pt-BR" b="1" dirty="0"/>
              <a:t>de </a:t>
            </a:r>
            <a:r>
              <a:rPr lang="pt-BR" b="1" dirty="0" smtClean="0"/>
              <a:t>finanţare </a:t>
            </a:r>
            <a:r>
              <a:rPr lang="pt-BR" b="1" dirty="0"/>
              <a:t>pentru proiectele de informatizare</a:t>
            </a:r>
            <a:endParaRPr lang="ro-RO" b="1" dirty="0"/>
          </a:p>
        </p:txBody>
      </p:sp>
      <p:sp>
        <p:nvSpPr>
          <p:cNvPr id="3" name="Subtitle 2"/>
          <p:cNvSpPr>
            <a:spLocks noGrp="1"/>
          </p:cNvSpPr>
          <p:nvPr>
            <p:ph type="subTitle" idx="1"/>
          </p:nvPr>
        </p:nvSpPr>
        <p:spPr>
          <a:xfrm>
            <a:off x="685800" y="5301208"/>
            <a:ext cx="7630616" cy="864096"/>
          </a:xfrm>
        </p:spPr>
        <p:txBody>
          <a:bodyPr>
            <a:normAutofit/>
          </a:bodyPr>
          <a:lstStyle/>
          <a:p>
            <a:pPr algn="ctr"/>
            <a:r>
              <a:rPr lang="ro-RO" b="1" dirty="0" smtClean="0"/>
              <a:t>- </a:t>
            </a:r>
            <a:r>
              <a:rPr lang="it-IT" b="1" dirty="0" smtClean="0"/>
              <a:t>Seminarul </a:t>
            </a:r>
            <a:r>
              <a:rPr lang="it-IT" b="1" dirty="0"/>
              <a:t>tehnologic privind Open Data, Interoperabilitate si oportunitatile de finantare din Fonduri </a:t>
            </a:r>
            <a:r>
              <a:rPr lang="it-IT" b="1" dirty="0" smtClean="0"/>
              <a:t>Europene</a:t>
            </a:r>
            <a:r>
              <a:rPr lang="ro-RO" b="1" dirty="0" smtClean="0"/>
              <a:t> - </a:t>
            </a:r>
            <a:endParaRPr lang="ro-RO"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0"/>
            <a:ext cx="828675" cy="1171575"/>
          </a:xfrm>
          <a:prstGeom prst="rect">
            <a:avLst/>
          </a:prstGeom>
        </p:spPr>
      </p:pic>
    </p:spTree>
    <p:extLst>
      <p:ext uri="{BB962C8B-B14F-4D97-AF65-F5344CB8AC3E}">
        <p14:creationId xmlns:p14="http://schemas.microsoft.com/office/powerpoint/2010/main" val="207673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OPERATIONAL INFRASTRUCTURA MARE (POIM)</a:t>
            </a:r>
            <a:endParaRPr lang="ro-RO"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0" y="1412776"/>
            <a:ext cx="8476714" cy="5447645"/>
          </a:xfrm>
          <a:prstGeom prst="rect">
            <a:avLst/>
          </a:prstGeom>
          <a:noFill/>
        </p:spPr>
        <p:txBody>
          <a:bodyPr wrap="square" rtlCol="0">
            <a:spAutoFit/>
          </a:bodyPr>
          <a:lstStyle/>
          <a:p>
            <a:pPr marL="285750" indent="-285750" algn="just">
              <a:buFont typeface="Arial" panose="020B0604020202020204" pitchFamily="34" charset="0"/>
              <a:buChar char="•"/>
            </a:pPr>
            <a:r>
              <a:rPr lang="vi-VN" sz="2000" dirty="0">
                <a:latin typeface="Calibri" panose="020F0502020204030204" pitchFamily="34" charset="0"/>
                <a:cs typeface="Calibri" panose="020F0502020204030204" pitchFamily="34" charset="0"/>
              </a:rPr>
              <a:t>Axe </a:t>
            </a:r>
            <a:r>
              <a:rPr lang="vi-VN" sz="2000" dirty="0" smtClean="0">
                <a:latin typeface="Calibri" panose="020F0502020204030204" pitchFamily="34" charset="0"/>
                <a:cs typeface="Calibri" panose="020F0502020204030204" pitchFamily="34" charset="0"/>
              </a:rPr>
              <a:t>prioritare</a:t>
            </a:r>
            <a:r>
              <a:rPr lang="ro-RO" sz="2000" dirty="0" smtClean="0">
                <a:latin typeface="Calibri" panose="020F0502020204030204" pitchFamily="34" charset="0"/>
                <a:cs typeface="Calibri" panose="020F0502020204030204" pitchFamily="34" charset="0"/>
              </a:rPr>
              <a:t>:</a:t>
            </a:r>
            <a:endParaRPr lang="vi-VN" sz="2000" dirty="0">
              <a:latin typeface="Calibri" panose="020F0502020204030204" pitchFamily="34" charset="0"/>
              <a:cs typeface="Calibri" panose="020F0502020204030204" pitchFamily="34" charset="0"/>
            </a:endParaRPr>
          </a:p>
          <a:p>
            <a:pPr algn="just"/>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dirty="0">
                <a:latin typeface="Calibri" panose="020F0502020204030204" pitchFamily="34" charset="0"/>
                <a:cs typeface="Calibri" panose="020F0502020204030204" pitchFamily="34" charset="0"/>
              </a:rPr>
              <a:t>Axa </a:t>
            </a:r>
            <a:r>
              <a:rPr lang="vi-VN" dirty="0" smtClean="0">
                <a:latin typeface="Calibri" panose="020F0502020204030204" pitchFamily="34" charset="0"/>
                <a:cs typeface="Calibri" panose="020F0502020204030204" pitchFamily="34" charset="0"/>
              </a:rPr>
              <a:t>prioritară </a:t>
            </a:r>
            <a:r>
              <a:rPr lang="vi-VN" dirty="0">
                <a:latin typeface="Calibri" panose="020F0502020204030204" pitchFamily="34" charset="0"/>
                <a:cs typeface="Calibri" panose="020F0502020204030204" pitchFamily="34" charset="0"/>
              </a:rPr>
              <a:t>1 </a:t>
            </a:r>
            <a:r>
              <a:rPr lang="vi-VN" dirty="0" smtClean="0">
                <a:latin typeface="Calibri" panose="020F0502020204030204" pitchFamily="34" charset="0"/>
                <a:cs typeface="Calibri" panose="020F0502020204030204" pitchFamily="34" charset="0"/>
              </a:rPr>
              <a:t>”Îmbunătăţirea </a:t>
            </a:r>
            <a:r>
              <a:rPr lang="vi-VN" dirty="0">
                <a:latin typeface="Calibri" panose="020F0502020204030204" pitchFamily="34" charset="0"/>
                <a:cs typeface="Calibri" panose="020F0502020204030204" pitchFamily="34" charset="0"/>
              </a:rPr>
              <a:t>mobilităţii prin dezvoltarea reţelei TEN-T și a metroului</a:t>
            </a:r>
            <a:r>
              <a:rPr lang="vi-VN" dirty="0" smtClean="0">
                <a:latin typeface="Calibri" panose="020F0502020204030204" pitchFamily="34" charset="0"/>
                <a:cs typeface="Calibri" panose="020F0502020204030204" pitchFamily="34" charset="0"/>
              </a:rPr>
              <a:t>”</a:t>
            </a:r>
            <a:r>
              <a:rPr lang="ro-RO"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r>
              <a:rPr lang="vi-VN" dirty="0">
                <a:latin typeface="Calibri" panose="020F0502020204030204" pitchFamily="34" charset="0"/>
                <a:cs typeface="Calibri" panose="020F0502020204030204" pitchFamily="34" charset="0"/>
              </a:rPr>
              <a:t>Axa </a:t>
            </a:r>
            <a:r>
              <a:rPr lang="vi-VN" dirty="0" smtClean="0">
                <a:latin typeface="Calibri" panose="020F0502020204030204" pitchFamily="34" charset="0"/>
                <a:cs typeface="Calibri" panose="020F0502020204030204" pitchFamily="34" charset="0"/>
              </a:rPr>
              <a:t>prioritară</a:t>
            </a:r>
            <a:r>
              <a:rPr lang="ro-RO" dirty="0" smtClean="0">
                <a:latin typeface="Calibri" panose="020F0502020204030204" pitchFamily="34" charset="0"/>
                <a:cs typeface="Calibri" panose="020F0502020204030204" pitchFamily="34" charset="0"/>
              </a:rPr>
              <a:t> </a:t>
            </a:r>
            <a:r>
              <a:rPr lang="vi-VN" dirty="0" smtClean="0">
                <a:latin typeface="Calibri" panose="020F0502020204030204" pitchFamily="34" charset="0"/>
                <a:cs typeface="Calibri" panose="020F0502020204030204" pitchFamily="34" charset="0"/>
              </a:rPr>
              <a:t>2 ”Dezvoltarea </a:t>
            </a:r>
            <a:r>
              <a:rPr lang="vi-VN" dirty="0">
                <a:latin typeface="Calibri" panose="020F0502020204030204" pitchFamily="34" charset="0"/>
                <a:cs typeface="Calibri" panose="020F0502020204030204" pitchFamily="34" charset="0"/>
              </a:rPr>
              <a:t>unui sistem de transport multimodal, de calitate, durabil şi eficient</a:t>
            </a:r>
            <a:r>
              <a:rPr lang="vi-VN" dirty="0" smtClean="0">
                <a:latin typeface="Calibri" panose="020F0502020204030204" pitchFamily="34" charset="0"/>
                <a:cs typeface="Calibri" panose="020F0502020204030204" pitchFamily="34" charset="0"/>
              </a:rPr>
              <a:t>”</a:t>
            </a:r>
            <a:r>
              <a:rPr lang="ro-RO"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r>
              <a:rPr lang="vi-VN" dirty="0">
                <a:latin typeface="Calibri" panose="020F0502020204030204" pitchFamily="34" charset="0"/>
                <a:cs typeface="Calibri" panose="020F0502020204030204" pitchFamily="34" charset="0"/>
              </a:rPr>
              <a:t>Axa prioritară 3 ”Dezvoltarea infrastructurii de mediu în condiţii de management eficient al resurselor</a:t>
            </a:r>
            <a:r>
              <a:rPr lang="vi-VN" dirty="0" smtClean="0">
                <a:latin typeface="Calibri" panose="020F0502020204030204" pitchFamily="34" charset="0"/>
                <a:cs typeface="Calibri" panose="020F0502020204030204" pitchFamily="34" charset="0"/>
              </a:rPr>
              <a:t>”</a:t>
            </a:r>
            <a:r>
              <a:rPr lang="ro-RO"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r>
              <a:rPr lang="vi-VN" dirty="0">
                <a:latin typeface="Calibri" panose="020F0502020204030204" pitchFamily="34" charset="0"/>
                <a:cs typeface="Calibri" panose="020F0502020204030204" pitchFamily="34" charset="0"/>
              </a:rPr>
              <a:t>Axa </a:t>
            </a:r>
            <a:r>
              <a:rPr lang="vi-VN" dirty="0" smtClean="0">
                <a:latin typeface="Calibri" panose="020F0502020204030204" pitchFamily="34" charset="0"/>
                <a:cs typeface="Calibri" panose="020F0502020204030204" pitchFamily="34" charset="0"/>
              </a:rPr>
              <a:t>prioritară 4 </a:t>
            </a:r>
            <a:r>
              <a:rPr lang="vi-VN" dirty="0">
                <a:latin typeface="Calibri" panose="020F0502020204030204" pitchFamily="34" charset="0"/>
                <a:cs typeface="Calibri" panose="020F0502020204030204" pitchFamily="34" charset="0"/>
              </a:rPr>
              <a:t>“Protecţia mediului prin măsuri de conservare a biodiversităţii, monitorizarea calităţii aerului şi decontaminare a siturilor poluate istoric</a:t>
            </a:r>
            <a:r>
              <a:rPr lang="vi-VN" dirty="0" smtClean="0">
                <a:latin typeface="Calibri" panose="020F0502020204030204" pitchFamily="34" charset="0"/>
                <a:cs typeface="Calibri" panose="020F0502020204030204" pitchFamily="34" charset="0"/>
              </a:rPr>
              <a:t>”</a:t>
            </a:r>
            <a:r>
              <a:rPr lang="ro-RO"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r>
              <a:rPr lang="it-IT" dirty="0">
                <a:latin typeface="Calibri" panose="020F0502020204030204" pitchFamily="34" charset="0"/>
                <a:cs typeface="Calibri" panose="020F0502020204030204" pitchFamily="34" charset="0"/>
              </a:rPr>
              <a:t>Axa </a:t>
            </a:r>
            <a:r>
              <a:rPr lang="it-IT" dirty="0" smtClean="0">
                <a:latin typeface="Calibri" panose="020F0502020204030204" pitchFamily="34" charset="0"/>
                <a:cs typeface="Calibri" panose="020F0502020204030204" pitchFamily="34" charset="0"/>
              </a:rPr>
              <a:t>prioritară 5</a:t>
            </a:r>
            <a:r>
              <a:rPr lang="ro-RO" dirty="0">
                <a:latin typeface="Calibri" panose="020F0502020204030204" pitchFamily="34" charset="0"/>
                <a:cs typeface="Calibri" panose="020F0502020204030204" pitchFamily="34" charset="0"/>
              </a:rPr>
              <a:t> </a:t>
            </a:r>
            <a:r>
              <a:rPr lang="it-IT" dirty="0" smtClean="0">
                <a:latin typeface="Calibri" panose="020F0502020204030204" pitchFamily="34" charset="0"/>
                <a:cs typeface="Calibri" panose="020F0502020204030204" pitchFamily="34" charset="0"/>
              </a:rPr>
              <a:t>“Promovarea </a:t>
            </a:r>
            <a:r>
              <a:rPr lang="it-IT" dirty="0">
                <a:latin typeface="Calibri" panose="020F0502020204030204" pitchFamily="34" charset="0"/>
                <a:cs typeface="Calibri" panose="020F0502020204030204" pitchFamily="34" charset="0"/>
              </a:rPr>
              <a:t>adaptării la schimbările climatice, prevenirea şi gestionarea riscurilor</a:t>
            </a:r>
            <a:r>
              <a:rPr lang="it-IT" dirty="0" smtClean="0">
                <a:latin typeface="Calibri" panose="020F0502020204030204" pitchFamily="34" charset="0"/>
                <a:cs typeface="Calibri" panose="020F0502020204030204" pitchFamily="34" charset="0"/>
              </a:rPr>
              <a:t>”</a:t>
            </a:r>
            <a:r>
              <a:rPr lang="ro-RO"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r>
              <a:rPr lang="vi-VN" dirty="0">
                <a:latin typeface="Calibri" panose="020F0502020204030204" pitchFamily="34" charset="0"/>
                <a:cs typeface="Calibri" panose="020F0502020204030204" pitchFamily="34" charset="0"/>
              </a:rPr>
              <a:t>Axa </a:t>
            </a:r>
            <a:r>
              <a:rPr lang="vi-VN" dirty="0" smtClean="0">
                <a:latin typeface="Calibri" panose="020F0502020204030204" pitchFamily="34" charset="0"/>
                <a:cs typeface="Calibri" panose="020F0502020204030204" pitchFamily="34" charset="0"/>
              </a:rPr>
              <a:t>prioritară 6 ” </a:t>
            </a:r>
            <a:r>
              <a:rPr lang="vi-VN" dirty="0">
                <a:latin typeface="Calibri" panose="020F0502020204030204" pitchFamily="34" charset="0"/>
                <a:cs typeface="Calibri" panose="020F0502020204030204" pitchFamily="34" charset="0"/>
              </a:rPr>
              <a:t>Promovarea energiei curate şi eficienţei energetice în vederea susținerii unei economii cu emisii scăzute de carbon</a:t>
            </a:r>
            <a:r>
              <a:rPr lang="vi-VN" dirty="0" smtClean="0">
                <a:latin typeface="Calibri" panose="020F0502020204030204" pitchFamily="34" charset="0"/>
                <a:cs typeface="Calibri" panose="020F0502020204030204" pitchFamily="34" charset="0"/>
              </a:rPr>
              <a:t>”</a:t>
            </a:r>
            <a:r>
              <a:rPr lang="ro-RO"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r>
              <a:rPr lang="vi-VN" dirty="0">
                <a:latin typeface="Calibri" panose="020F0502020204030204" pitchFamily="34" charset="0"/>
                <a:cs typeface="Calibri" panose="020F0502020204030204" pitchFamily="34" charset="0"/>
              </a:rPr>
              <a:t>Axa prioritară </a:t>
            </a:r>
            <a:r>
              <a:rPr lang="vi-VN" dirty="0" smtClean="0">
                <a:latin typeface="Calibri" panose="020F0502020204030204" pitchFamily="34" charset="0"/>
                <a:cs typeface="Calibri" panose="020F0502020204030204" pitchFamily="34" charset="0"/>
              </a:rPr>
              <a:t>7</a:t>
            </a:r>
            <a:r>
              <a:rPr lang="ro-RO" dirty="0" smtClean="0">
                <a:latin typeface="Calibri" panose="020F0502020204030204" pitchFamily="34" charset="0"/>
                <a:cs typeface="Calibri" panose="020F0502020204030204" pitchFamily="34" charset="0"/>
              </a:rPr>
              <a:t> </a:t>
            </a:r>
            <a:r>
              <a:rPr lang="vi-VN" dirty="0" smtClean="0">
                <a:latin typeface="Calibri" panose="020F0502020204030204" pitchFamily="34" charset="0"/>
                <a:cs typeface="Calibri" panose="020F0502020204030204" pitchFamily="34" charset="0"/>
              </a:rPr>
              <a:t>“Creşterea </a:t>
            </a:r>
            <a:r>
              <a:rPr lang="vi-VN" dirty="0">
                <a:latin typeface="Calibri" panose="020F0502020204030204" pitchFamily="34" charset="0"/>
                <a:cs typeface="Calibri" panose="020F0502020204030204" pitchFamily="34" charset="0"/>
              </a:rPr>
              <a:t>eficienţei energetice la nivelul sistemului centralizat de termoficare în oraşele selectate</a:t>
            </a:r>
            <a:r>
              <a:rPr lang="vi-VN" dirty="0" smtClean="0">
                <a:latin typeface="Calibri" panose="020F0502020204030204" pitchFamily="34" charset="0"/>
                <a:cs typeface="Calibri" panose="020F0502020204030204" pitchFamily="34" charset="0"/>
              </a:rPr>
              <a:t>”</a:t>
            </a:r>
            <a:r>
              <a:rPr lang="ro-RO"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r>
              <a:rPr lang="vi-VN" dirty="0">
                <a:latin typeface="Calibri" panose="020F0502020204030204" pitchFamily="34" charset="0"/>
                <a:cs typeface="Calibri" panose="020F0502020204030204" pitchFamily="34" charset="0"/>
              </a:rPr>
              <a:t>Axa prioritară </a:t>
            </a:r>
            <a:r>
              <a:rPr lang="vi-VN" dirty="0" smtClean="0">
                <a:latin typeface="Calibri" panose="020F0502020204030204" pitchFamily="34" charset="0"/>
                <a:cs typeface="Calibri" panose="020F0502020204030204" pitchFamily="34" charset="0"/>
              </a:rPr>
              <a:t>8 </a:t>
            </a:r>
            <a:r>
              <a:rPr lang="vi-VN" dirty="0">
                <a:latin typeface="Calibri" panose="020F0502020204030204" pitchFamily="34" charset="0"/>
                <a:cs typeface="Calibri" panose="020F0502020204030204" pitchFamily="34" charset="0"/>
              </a:rPr>
              <a:t>“Sisteme inteligente şi sustenabile de transport al energiei electrice şi gazelor naturale</a:t>
            </a:r>
            <a:r>
              <a:rPr lang="vi-VN" dirty="0" smtClean="0">
                <a:latin typeface="Calibri" panose="020F0502020204030204" pitchFamily="34" charset="0"/>
                <a:cs typeface="Calibri" panose="020F0502020204030204" pitchFamily="34" charset="0"/>
              </a:rPr>
              <a:t>”</a:t>
            </a:r>
            <a:r>
              <a:rPr lang="ro-RO" sz="2000" dirty="0">
                <a:latin typeface="Calibri" panose="020F0502020204030204" pitchFamily="34" charset="0"/>
                <a:cs typeface="Calibri" panose="020F0502020204030204" pitchFamily="34" charset="0"/>
              </a:rPr>
              <a:t>.</a:t>
            </a:r>
            <a:endParaRPr lang="ro-RO" sz="2000" dirty="0" smtClean="0">
              <a:latin typeface="Calibri" panose="020F0502020204030204" pitchFamily="34" charset="0"/>
              <a:cs typeface="Calibri" panose="020F0502020204030204" pitchFamily="34" charset="0"/>
            </a:endParaRPr>
          </a:p>
          <a:p>
            <a:pPr algn="just"/>
            <a:endParaRPr lang="vi-VN" dirty="0"/>
          </a:p>
        </p:txBody>
      </p:sp>
    </p:spTree>
    <p:extLst>
      <p:ext uri="{BB962C8B-B14F-4D97-AF65-F5344CB8AC3E}">
        <p14:creationId xmlns:p14="http://schemas.microsoft.com/office/powerpoint/2010/main" val="3770533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a:t>
            </a:r>
            <a:r>
              <a:rPr lang="ro-RO" sz="3600" dirty="0" smtClean="0">
                <a:solidFill>
                  <a:srgbClr val="1F497D"/>
                </a:solidFill>
              </a:rPr>
              <a:t>OPERAŢIONAL </a:t>
            </a:r>
            <a:r>
              <a:rPr lang="ro-RO" sz="3600" dirty="0">
                <a:solidFill>
                  <a:srgbClr val="1F497D"/>
                </a:solidFill>
              </a:rPr>
              <a:t>INFRASTRUCTURA MARE (POIM)</a:t>
            </a:r>
            <a:endParaRPr lang="ro-RO"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0" y="1412776"/>
            <a:ext cx="8476714" cy="5601533"/>
          </a:xfrm>
          <a:prstGeom prst="rect">
            <a:avLst/>
          </a:prstGeom>
          <a:noFill/>
        </p:spPr>
        <p:txBody>
          <a:bodyPr wrap="square" rtlCol="0">
            <a:spAutoFit/>
          </a:bodyPr>
          <a:lstStyle/>
          <a:p>
            <a:pPr marL="285750" indent="-285750" algn="just">
              <a:buFont typeface="Arial" panose="020B0604020202020204" pitchFamily="34" charset="0"/>
              <a:buChar char="•"/>
            </a:pPr>
            <a:r>
              <a:rPr lang="ro-RO" sz="2000" dirty="0" smtClean="0">
                <a:latin typeface="Calibri" panose="020F0502020204030204" pitchFamily="34" charset="0"/>
                <a:cs typeface="Calibri" panose="020F0502020204030204" pitchFamily="34" charset="0"/>
              </a:rPr>
              <a:t>Tipuri de proiecte AXA 2:</a:t>
            </a:r>
            <a:endParaRPr lang="vi-VN" sz="2000" dirty="0" smtClean="0">
              <a:latin typeface="Calibri" panose="020F0502020204030204" pitchFamily="34" charset="0"/>
              <a:cs typeface="Calibri" panose="020F0502020204030204" pitchFamily="34" charset="0"/>
            </a:endParaRPr>
          </a:p>
          <a:p>
            <a:pPr algn="just"/>
            <a:endParaRPr lang="vi-VN" sz="2000"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Extinderea </a:t>
            </a:r>
            <a:r>
              <a:rPr lang="vi-VN" sz="2000" dirty="0">
                <a:latin typeface="Calibri" panose="020F0502020204030204" pitchFamily="34" charset="0"/>
                <a:cs typeface="Calibri" panose="020F0502020204030204" pitchFamily="34" charset="0"/>
              </a:rPr>
              <a:t>sistemelor mobile și fixe de monitorizare a traficului și de supraveghere automată, pe toate modurile de </a:t>
            </a:r>
            <a:r>
              <a:rPr lang="vi-VN" sz="2000" dirty="0" smtClean="0">
                <a:latin typeface="Calibri" panose="020F0502020204030204" pitchFamily="34" charset="0"/>
                <a:cs typeface="Calibri" panose="020F0502020204030204" pitchFamily="34" charset="0"/>
              </a:rPr>
              <a:t>transport</a:t>
            </a:r>
            <a:r>
              <a:rPr lang="ro-RO" sz="2000" dirty="0" smtClean="0">
                <a:latin typeface="Calibri" panose="020F0502020204030204" pitchFamily="34" charset="0"/>
                <a:cs typeface="Calibri" panose="020F0502020204030204" pitchFamily="34" charset="0"/>
              </a:rPr>
              <a:t>;</a:t>
            </a:r>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Achiziţionarea </a:t>
            </a:r>
            <a:r>
              <a:rPr lang="vi-VN" sz="2000" dirty="0">
                <a:latin typeface="Calibri" panose="020F0502020204030204" pitchFamily="34" charset="0"/>
                <a:cs typeface="Calibri" panose="020F0502020204030204" pitchFamily="34" charset="0"/>
              </a:rPr>
              <a:t>de echipamente de pe şenale - canal navigabil şi alte tipuri de echipamente cu rol în asigurarea siguranţei şi securităţii transporturilor indiferent de modul de </a:t>
            </a:r>
            <a:r>
              <a:rPr lang="vi-VN" sz="2000" dirty="0" smtClean="0">
                <a:latin typeface="Calibri" panose="020F0502020204030204" pitchFamily="34" charset="0"/>
                <a:cs typeface="Calibri" panose="020F0502020204030204" pitchFamily="34" charset="0"/>
              </a:rPr>
              <a:t>transport</a:t>
            </a:r>
            <a:r>
              <a:rPr lang="ro-RO" sz="2000" dirty="0" smtClean="0">
                <a:latin typeface="Calibri" panose="020F0502020204030204" pitchFamily="34" charset="0"/>
                <a:cs typeface="Calibri" panose="020F0502020204030204" pitchFamily="34" charset="0"/>
              </a:rPr>
              <a:t>;</a:t>
            </a:r>
            <a:endParaRPr lang="ro-RO" sz="2000"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Achiziţia </a:t>
            </a:r>
            <a:r>
              <a:rPr lang="vi-VN" sz="2000" dirty="0">
                <a:latin typeface="Calibri" panose="020F0502020204030204" pitchFamily="34" charset="0"/>
                <a:cs typeface="Calibri" panose="020F0502020204030204" pitchFamily="34" charset="0"/>
              </a:rPr>
              <a:t>de echipamente specifice activităţii de control vamal nedistructiv, inclusiv achiziţionarea de echipamente de </a:t>
            </a:r>
            <a:r>
              <a:rPr lang="vi-VN" sz="2000" dirty="0" smtClean="0">
                <a:latin typeface="Calibri" panose="020F0502020204030204" pitchFamily="34" charset="0"/>
                <a:cs typeface="Calibri" panose="020F0502020204030204" pitchFamily="34" charset="0"/>
              </a:rPr>
              <a:t>scanare</a:t>
            </a:r>
            <a:r>
              <a:rPr lang="ro-RO" sz="2000" dirty="0" smtClean="0">
                <a:latin typeface="Calibri" panose="020F0502020204030204" pitchFamily="34" charset="0"/>
                <a:cs typeface="Calibri" panose="020F0502020204030204" pitchFamily="34" charset="0"/>
              </a:rPr>
              <a:t>;</a:t>
            </a:r>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Achiziţia </a:t>
            </a:r>
            <a:r>
              <a:rPr lang="vi-VN" sz="2000" dirty="0">
                <a:latin typeface="Calibri" panose="020F0502020204030204" pitchFamily="34" charset="0"/>
                <a:cs typeface="Calibri" panose="020F0502020204030204" pitchFamily="34" charset="0"/>
              </a:rPr>
              <a:t>de instrumente şi echipamente aferente activităţii de monitorizare dinamică a perimetrului şi dirijare a </a:t>
            </a:r>
            <a:r>
              <a:rPr lang="vi-VN" sz="2000" dirty="0" smtClean="0">
                <a:latin typeface="Calibri" panose="020F0502020204030204" pitchFamily="34" charset="0"/>
                <a:cs typeface="Calibri" panose="020F0502020204030204" pitchFamily="34" charset="0"/>
              </a:rPr>
              <a:t>traficului</a:t>
            </a:r>
            <a:r>
              <a:rPr lang="ro-RO" sz="2000" dirty="0" smtClean="0">
                <a:latin typeface="Calibri" panose="020F0502020204030204" pitchFamily="34" charset="0"/>
                <a:cs typeface="Calibri" panose="020F0502020204030204" pitchFamily="34" charset="0"/>
              </a:rPr>
              <a:t>;</a:t>
            </a:r>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Sprijin </a:t>
            </a:r>
            <a:r>
              <a:rPr lang="vi-VN" sz="2000" dirty="0">
                <a:latin typeface="Calibri" panose="020F0502020204030204" pitchFamily="34" charset="0"/>
                <a:cs typeface="Calibri" panose="020F0502020204030204" pitchFamily="34" charset="0"/>
              </a:rPr>
              <a:t>pentru identificarea cauzelor întârzierilor în punctele de trecere a frontierei și pentru dezvoltarea portofoliului de </a:t>
            </a:r>
            <a:r>
              <a:rPr lang="vi-VN" sz="2000" dirty="0" smtClean="0">
                <a:latin typeface="Calibri" panose="020F0502020204030204" pitchFamily="34" charset="0"/>
                <a:cs typeface="Calibri" panose="020F0502020204030204" pitchFamily="34" charset="0"/>
              </a:rPr>
              <a:t>proiecte</a:t>
            </a:r>
            <a:r>
              <a:rPr lang="ro-RO" sz="2000" dirty="0" smtClean="0">
                <a:latin typeface="Calibri" panose="020F0502020204030204" pitchFamily="34" charset="0"/>
                <a:cs typeface="Calibri" panose="020F0502020204030204" pitchFamily="34" charset="0"/>
              </a:rPr>
              <a:t>;</a:t>
            </a:r>
            <a:endParaRPr lang="ro-RO" sz="2000"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ro-RO" sz="2000"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ro-RO" sz="2000" dirty="0" smtClean="0">
              <a:latin typeface="Calibri" panose="020F0502020204030204" pitchFamily="34" charset="0"/>
              <a:cs typeface="Calibri" panose="020F0502020204030204" pitchFamily="34" charset="0"/>
            </a:endParaRPr>
          </a:p>
          <a:p>
            <a:pPr algn="just"/>
            <a:endParaRPr lang="vi-VN" dirty="0"/>
          </a:p>
        </p:txBody>
      </p:sp>
    </p:spTree>
    <p:extLst>
      <p:ext uri="{BB962C8B-B14F-4D97-AF65-F5344CB8AC3E}">
        <p14:creationId xmlns:p14="http://schemas.microsoft.com/office/powerpoint/2010/main" val="335916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a:t>
            </a:r>
            <a:r>
              <a:rPr lang="ro-RO" sz="3600" dirty="0" smtClean="0">
                <a:solidFill>
                  <a:srgbClr val="1F497D"/>
                </a:solidFill>
              </a:rPr>
              <a:t>OPERAŢIONAL </a:t>
            </a:r>
            <a:r>
              <a:rPr lang="ro-RO" sz="3600" dirty="0">
                <a:solidFill>
                  <a:srgbClr val="1F497D"/>
                </a:solidFill>
              </a:rPr>
              <a:t>INFRASTRUCTURA MARE (POIM)</a:t>
            </a:r>
            <a:endParaRPr lang="ro-RO"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0" y="1412776"/>
            <a:ext cx="8476714" cy="4370427"/>
          </a:xfrm>
          <a:prstGeom prst="rect">
            <a:avLst/>
          </a:prstGeom>
          <a:noFill/>
        </p:spPr>
        <p:txBody>
          <a:bodyPr wrap="square" rtlCol="0">
            <a:spAutoFit/>
          </a:bodyPr>
          <a:lstStyle/>
          <a:p>
            <a:pPr marL="285750" indent="-285750" algn="just">
              <a:buFont typeface="Arial" panose="020B0604020202020204" pitchFamily="34" charset="0"/>
              <a:buChar char="•"/>
            </a:pPr>
            <a:r>
              <a:rPr lang="ro-RO" sz="2000" dirty="0" smtClean="0">
                <a:latin typeface="Calibri" panose="020F0502020204030204" pitchFamily="34" charset="0"/>
                <a:cs typeface="Calibri" panose="020F0502020204030204" pitchFamily="34" charset="0"/>
              </a:rPr>
              <a:t>Tipuri de proiecte AXA 4:</a:t>
            </a:r>
            <a:endParaRPr lang="vi-VN" sz="2000" dirty="0" smtClean="0">
              <a:latin typeface="Calibri" panose="020F0502020204030204" pitchFamily="34" charset="0"/>
              <a:cs typeface="Calibri" panose="020F0502020204030204" pitchFamily="34" charset="0"/>
            </a:endParaRPr>
          </a:p>
          <a:p>
            <a:pPr algn="just"/>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en-US" sz="2000" dirty="0" err="1">
                <a:ea typeface="Calibri"/>
                <a:cs typeface="Times New Roman"/>
              </a:rPr>
              <a:t>Dezvoltarea</a:t>
            </a:r>
            <a:r>
              <a:rPr lang="en-US" sz="2000" dirty="0">
                <a:ea typeface="Calibri"/>
                <a:cs typeface="Times New Roman"/>
              </a:rPr>
              <a:t> </a:t>
            </a:r>
            <a:r>
              <a:rPr lang="en-US" sz="2000" dirty="0" err="1">
                <a:ea typeface="Calibri"/>
                <a:cs typeface="Times New Roman"/>
              </a:rPr>
              <a:t>Rețelei</a:t>
            </a:r>
            <a:r>
              <a:rPr lang="en-US" sz="2000" dirty="0">
                <a:ea typeface="Calibri"/>
                <a:cs typeface="Times New Roman"/>
              </a:rPr>
              <a:t> </a:t>
            </a:r>
            <a:r>
              <a:rPr lang="en-US" sz="2000" dirty="0" err="1">
                <a:ea typeface="Calibri"/>
                <a:cs typeface="Times New Roman"/>
              </a:rPr>
              <a:t>Naționale</a:t>
            </a:r>
            <a:r>
              <a:rPr lang="en-US" sz="2000" dirty="0">
                <a:ea typeface="Calibri"/>
                <a:cs typeface="Times New Roman"/>
              </a:rPr>
              <a:t> de </a:t>
            </a:r>
            <a:r>
              <a:rPr lang="en-US" sz="2000" dirty="0" err="1">
                <a:ea typeface="Calibri"/>
                <a:cs typeface="Times New Roman"/>
              </a:rPr>
              <a:t>Monitorizare</a:t>
            </a:r>
            <a:r>
              <a:rPr lang="en-US" sz="2000" dirty="0">
                <a:ea typeface="Calibri"/>
                <a:cs typeface="Times New Roman"/>
              </a:rPr>
              <a:t> a </a:t>
            </a:r>
            <a:r>
              <a:rPr lang="en-US" sz="2000" dirty="0" err="1">
                <a:ea typeface="Calibri"/>
                <a:cs typeface="Times New Roman"/>
              </a:rPr>
              <a:t>Calității</a:t>
            </a:r>
            <a:r>
              <a:rPr lang="en-US" sz="2000" dirty="0">
                <a:ea typeface="Calibri"/>
                <a:cs typeface="Times New Roman"/>
              </a:rPr>
              <a:t> </a:t>
            </a:r>
            <a:r>
              <a:rPr lang="en-US" sz="2000" dirty="0" err="1">
                <a:ea typeface="Calibri"/>
                <a:cs typeface="Times New Roman"/>
              </a:rPr>
              <a:t>Aerului</a:t>
            </a:r>
            <a:r>
              <a:rPr lang="en-US" sz="2000" dirty="0">
                <a:ea typeface="Calibri"/>
                <a:cs typeface="Times New Roman"/>
              </a:rPr>
              <a:t> (RNMCA) </a:t>
            </a:r>
            <a:r>
              <a:rPr lang="en-US" sz="2000" dirty="0" err="1">
                <a:ea typeface="Calibri"/>
                <a:cs typeface="Times New Roman"/>
              </a:rPr>
              <a:t>prin</a:t>
            </a:r>
            <a:r>
              <a:rPr lang="en-US" sz="2000" dirty="0">
                <a:ea typeface="Calibri"/>
                <a:cs typeface="Times New Roman"/>
              </a:rPr>
              <a:t> </a:t>
            </a:r>
            <a:r>
              <a:rPr lang="en-US" sz="2000" dirty="0" err="1">
                <a:ea typeface="Calibri"/>
                <a:cs typeface="Times New Roman"/>
              </a:rPr>
              <a:t>achiziționarea</a:t>
            </a:r>
            <a:r>
              <a:rPr lang="en-US" sz="2000" dirty="0">
                <a:ea typeface="Calibri"/>
                <a:cs typeface="Times New Roman"/>
              </a:rPr>
              <a:t> de </a:t>
            </a:r>
            <a:r>
              <a:rPr lang="en-US" sz="2000" dirty="0" err="1">
                <a:ea typeface="Calibri"/>
                <a:cs typeface="Times New Roman"/>
              </a:rPr>
              <a:t>echipamente</a:t>
            </a:r>
            <a:r>
              <a:rPr lang="en-US" sz="2000" dirty="0">
                <a:ea typeface="Calibri"/>
                <a:cs typeface="Times New Roman"/>
              </a:rPr>
              <a:t> de </a:t>
            </a:r>
            <a:r>
              <a:rPr lang="en-US" sz="2000" dirty="0" err="1">
                <a:ea typeface="Calibri"/>
                <a:cs typeface="Times New Roman"/>
              </a:rPr>
              <a:t>monitorizare</a:t>
            </a:r>
            <a:r>
              <a:rPr lang="en-US" sz="2000" dirty="0">
                <a:ea typeface="Calibri"/>
                <a:cs typeface="Times New Roman"/>
              </a:rPr>
              <a:t> a </a:t>
            </a:r>
            <a:r>
              <a:rPr lang="en-US" sz="2000" dirty="0" err="1">
                <a:ea typeface="Calibri"/>
                <a:cs typeface="Times New Roman"/>
              </a:rPr>
              <a:t>poluanților</a:t>
            </a:r>
            <a:r>
              <a:rPr lang="en-US" sz="2000" dirty="0">
                <a:ea typeface="Calibri"/>
                <a:cs typeface="Times New Roman"/>
              </a:rPr>
              <a:t> </a:t>
            </a:r>
            <a:r>
              <a:rPr lang="en-US" sz="2000" dirty="0" err="1">
                <a:ea typeface="Calibri"/>
                <a:cs typeface="Times New Roman"/>
              </a:rPr>
              <a:t>și</a:t>
            </a:r>
            <a:r>
              <a:rPr lang="en-US" sz="2000" dirty="0">
                <a:ea typeface="Calibri"/>
                <a:cs typeface="Times New Roman"/>
              </a:rPr>
              <a:t> </a:t>
            </a:r>
            <a:r>
              <a:rPr lang="en-US" sz="2000" dirty="0" err="1">
                <a:ea typeface="Calibri"/>
                <a:cs typeface="Times New Roman"/>
              </a:rPr>
              <a:t>instalarea</a:t>
            </a:r>
            <a:r>
              <a:rPr lang="en-US" sz="2000" dirty="0">
                <a:ea typeface="Calibri"/>
                <a:cs typeface="Times New Roman"/>
              </a:rPr>
              <a:t> </a:t>
            </a:r>
            <a:r>
              <a:rPr lang="en-US" sz="2000" dirty="0" err="1">
                <a:ea typeface="Calibri"/>
                <a:cs typeface="Times New Roman"/>
              </a:rPr>
              <a:t>lor</a:t>
            </a:r>
            <a:r>
              <a:rPr lang="en-US" sz="2000" dirty="0">
                <a:ea typeface="Calibri"/>
                <a:cs typeface="Times New Roman"/>
              </a:rPr>
              <a:t> </a:t>
            </a:r>
            <a:r>
              <a:rPr lang="en-US" sz="2000" dirty="0" err="1">
                <a:ea typeface="Calibri"/>
                <a:cs typeface="Times New Roman"/>
              </a:rPr>
              <a:t>în</a:t>
            </a:r>
            <a:r>
              <a:rPr lang="en-US" sz="2000" dirty="0">
                <a:ea typeface="Calibri"/>
                <a:cs typeface="Times New Roman"/>
              </a:rPr>
              <a:t> </a:t>
            </a:r>
            <a:r>
              <a:rPr lang="en-US" sz="2000" dirty="0" err="1">
                <a:ea typeface="Calibri"/>
                <a:cs typeface="Times New Roman"/>
              </a:rPr>
              <a:t>amplasamente</a:t>
            </a:r>
            <a:r>
              <a:rPr lang="en-US" sz="2000" dirty="0">
                <a:ea typeface="Calibri"/>
                <a:cs typeface="Times New Roman"/>
              </a:rPr>
              <a:t> </a:t>
            </a:r>
            <a:r>
              <a:rPr lang="en-US" sz="2000" dirty="0" err="1">
                <a:ea typeface="Calibri"/>
                <a:cs typeface="Times New Roman"/>
              </a:rPr>
              <a:t>noi</a:t>
            </a:r>
            <a:r>
              <a:rPr lang="en-US" sz="2000" dirty="0">
                <a:ea typeface="Calibri"/>
                <a:cs typeface="Times New Roman"/>
              </a:rPr>
              <a:t> </a:t>
            </a:r>
            <a:r>
              <a:rPr lang="en-US" sz="2000" dirty="0" err="1">
                <a:ea typeface="Calibri"/>
                <a:cs typeface="Times New Roman"/>
              </a:rPr>
              <a:t>și</a:t>
            </a:r>
            <a:r>
              <a:rPr lang="en-US" sz="2000" dirty="0">
                <a:ea typeface="Calibri"/>
                <a:cs typeface="Times New Roman"/>
              </a:rPr>
              <a:t> </a:t>
            </a:r>
            <a:r>
              <a:rPr lang="en-US" sz="2000" dirty="0" err="1">
                <a:ea typeface="Calibri"/>
                <a:cs typeface="Times New Roman"/>
              </a:rPr>
              <a:t>achiziția</a:t>
            </a:r>
            <a:r>
              <a:rPr lang="en-US" sz="2000" dirty="0">
                <a:ea typeface="Calibri"/>
                <a:cs typeface="Times New Roman"/>
              </a:rPr>
              <a:t> de </a:t>
            </a:r>
            <a:r>
              <a:rPr lang="en-US" sz="2000" dirty="0" err="1">
                <a:ea typeface="Calibri"/>
                <a:cs typeface="Times New Roman"/>
              </a:rPr>
              <a:t>echipamente</a:t>
            </a:r>
            <a:r>
              <a:rPr lang="en-US" sz="2000" dirty="0">
                <a:ea typeface="Calibri"/>
                <a:cs typeface="Times New Roman"/>
              </a:rPr>
              <a:t> de </a:t>
            </a:r>
            <a:r>
              <a:rPr lang="en-US" sz="2000" dirty="0" err="1">
                <a:ea typeface="Calibri"/>
                <a:cs typeface="Times New Roman"/>
              </a:rPr>
              <a:t>monitorizare</a:t>
            </a:r>
            <a:r>
              <a:rPr lang="en-US" sz="2000" dirty="0">
                <a:ea typeface="Calibri"/>
                <a:cs typeface="Times New Roman"/>
              </a:rPr>
              <a:t> a </a:t>
            </a:r>
            <a:r>
              <a:rPr lang="en-US" sz="2000" dirty="0" err="1">
                <a:ea typeface="Calibri"/>
                <a:cs typeface="Times New Roman"/>
              </a:rPr>
              <a:t>unor</a:t>
            </a:r>
            <a:r>
              <a:rPr lang="en-US" sz="2000" dirty="0">
                <a:ea typeface="Calibri"/>
                <a:cs typeface="Times New Roman"/>
              </a:rPr>
              <a:t> </a:t>
            </a:r>
            <a:r>
              <a:rPr lang="en-US" sz="2000" dirty="0" err="1">
                <a:ea typeface="Calibri"/>
                <a:cs typeface="Times New Roman"/>
              </a:rPr>
              <a:t>poluanți</a:t>
            </a:r>
            <a:r>
              <a:rPr lang="en-US" sz="2000" dirty="0">
                <a:ea typeface="Calibri"/>
                <a:cs typeface="Times New Roman"/>
              </a:rPr>
              <a:t> </a:t>
            </a:r>
            <a:r>
              <a:rPr lang="en-US" sz="2000" dirty="0" err="1">
                <a:ea typeface="Calibri"/>
                <a:cs typeface="Times New Roman"/>
              </a:rPr>
              <a:t>noi</a:t>
            </a:r>
            <a:r>
              <a:rPr lang="en-US" sz="2000" dirty="0">
                <a:ea typeface="Calibri"/>
                <a:cs typeface="Times New Roman"/>
              </a:rPr>
              <a:t>, </a:t>
            </a:r>
            <a:r>
              <a:rPr lang="en-US" sz="2000" dirty="0" err="1">
                <a:ea typeface="Calibri"/>
                <a:cs typeface="Times New Roman"/>
              </a:rPr>
              <a:t>pentru</a:t>
            </a:r>
            <a:r>
              <a:rPr lang="en-US" sz="2000" dirty="0">
                <a:ea typeface="Calibri"/>
                <a:cs typeface="Times New Roman"/>
              </a:rPr>
              <a:t> care </a:t>
            </a:r>
            <a:r>
              <a:rPr lang="en-US" sz="2000" dirty="0" err="1">
                <a:ea typeface="Calibri"/>
                <a:cs typeface="Times New Roman"/>
              </a:rPr>
              <a:t>până</a:t>
            </a:r>
            <a:r>
              <a:rPr lang="en-US" sz="2000" dirty="0">
                <a:ea typeface="Calibri"/>
                <a:cs typeface="Times New Roman"/>
              </a:rPr>
              <a:t> </a:t>
            </a:r>
            <a:r>
              <a:rPr lang="en-US" sz="2000" dirty="0" err="1">
                <a:ea typeface="Calibri"/>
                <a:cs typeface="Times New Roman"/>
              </a:rPr>
              <a:t>în</a:t>
            </a:r>
            <a:r>
              <a:rPr lang="en-US" sz="2000" dirty="0">
                <a:ea typeface="Calibri"/>
                <a:cs typeface="Times New Roman"/>
              </a:rPr>
              <a:t> </a:t>
            </a:r>
            <a:r>
              <a:rPr lang="en-US" sz="2000" dirty="0" err="1">
                <a:ea typeface="Calibri"/>
                <a:cs typeface="Times New Roman"/>
              </a:rPr>
              <a:t>acest</a:t>
            </a:r>
            <a:r>
              <a:rPr lang="en-US" sz="2000" dirty="0">
                <a:ea typeface="Calibri"/>
                <a:cs typeface="Times New Roman"/>
              </a:rPr>
              <a:t> moment nu </a:t>
            </a:r>
            <a:r>
              <a:rPr lang="en-US" sz="2000" dirty="0" err="1">
                <a:ea typeface="Calibri"/>
                <a:cs typeface="Times New Roman"/>
              </a:rPr>
              <a:t>există</a:t>
            </a:r>
            <a:r>
              <a:rPr lang="en-US" sz="2000" dirty="0">
                <a:ea typeface="Calibri"/>
                <a:cs typeface="Times New Roman"/>
              </a:rPr>
              <a:t> </a:t>
            </a:r>
            <a:r>
              <a:rPr lang="en-US" sz="2000" dirty="0" err="1" smtClean="0">
                <a:ea typeface="Calibri"/>
                <a:cs typeface="Times New Roman"/>
              </a:rPr>
              <a:t>determinări</a:t>
            </a:r>
            <a:r>
              <a:rPr lang="ro-RO" sz="2000" dirty="0" smtClean="0">
                <a:ea typeface="Calibri"/>
                <a:cs typeface="Times New Roman"/>
              </a:rPr>
              <a:t>; </a:t>
            </a:r>
          </a:p>
          <a:p>
            <a:pPr marL="285750" indent="-285750" algn="just">
              <a:buFont typeface="Wingdings" panose="05000000000000000000" pitchFamily="2" charset="2"/>
              <a:buChar char="Ø"/>
            </a:pPr>
            <a:r>
              <a:rPr lang="en-US" sz="2000" dirty="0" err="1" smtClean="0">
                <a:ea typeface="Calibri"/>
                <a:cs typeface="Times New Roman"/>
              </a:rPr>
              <a:t>Dezvoltarea</a:t>
            </a:r>
            <a:r>
              <a:rPr lang="en-US" sz="2000" dirty="0" smtClean="0">
                <a:ea typeface="Calibri"/>
                <a:cs typeface="Times New Roman"/>
              </a:rPr>
              <a:t> </a:t>
            </a:r>
            <a:r>
              <a:rPr lang="en-US" sz="2000" dirty="0" err="1" smtClean="0">
                <a:ea typeface="Calibri"/>
                <a:cs typeface="Times New Roman"/>
              </a:rPr>
              <a:t>unui</a:t>
            </a:r>
            <a:r>
              <a:rPr lang="en-US" sz="2000" dirty="0" smtClean="0">
                <a:ea typeface="Calibri"/>
                <a:cs typeface="Times New Roman"/>
              </a:rPr>
              <a:t> </a:t>
            </a:r>
            <a:r>
              <a:rPr lang="en-US" sz="2000" dirty="0" err="1" smtClean="0">
                <a:ea typeface="Calibri"/>
                <a:cs typeface="Times New Roman"/>
              </a:rPr>
              <a:t>sistem</a:t>
            </a:r>
            <a:r>
              <a:rPr lang="en-US" sz="2000" dirty="0" smtClean="0">
                <a:ea typeface="Calibri"/>
                <a:cs typeface="Times New Roman"/>
              </a:rPr>
              <a:t> de </a:t>
            </a:r>
            <a:r>
              <a:rPr lang="en-US" sz="2000" dirty="0" err="1" smtClean="0">
                <a:ea typeface="Calibri"/>
                <a:cs typeface="Times New Roman"/>
              </a:rPr>
              <a:t>prognoză</a:t>
            </a:r>
            <a:r>
              <a:rPr lang="en-US" sz="2000" dirty="0" smtClean="0">
                <a:ea typeface="Calibri"/>
                <a:cs typeface="Times New Roman"/>
              </a:rPr>
              <a:t> </a:t>
            </a:r>
            <a:r>
              <a:rPr lang="en-US" sz="2000" dirty="0" err="1" smtClean="0">
                <a:ea typeface="Calibri"/>
                <a:cs typeface="Times New Roman"/>
              </a:rPr>
              <a:t>și</a:t>
            </a:r>
            <a:r>
              <a:rPr lang="en-US" sz="2000" dirty="0" smtClean="0">
                <a:ea typeface="Calibri"/>
                <a:cs typeface="Times New Roman"/>
              </a:rPr>
              <a:t> </a:t>
            </a:r>
            <a:r>
              <a:rPr lang="en-US" sz="2000" dirty="0" err="1" smtClean="0">
                <a:ea typeface="Calibri"/>
                <a:cs typeface="Times New Roman"/>
              </a:rPr>
              <a:t>inventariere</a:t>
            </a:r>
            <a:r>
              <a:rPr lang="en-US" sz="2000" dirty="0" smtClean="0">
                <a:ea typeface="Calibri"/>
                <a:cs typeface="Times New Roman"/>
              </a:rPr>
              <a:t> a </a:t>
            </a:r>
            <a:r>
              <a:rPr lang="en-US" sz="2000" dirty="0" err="1" smtClean="0">
                <a:ea typeface="Calibri"/>
                <a:cs typeface="Times New Roman"/>
              </a:rPr>
              <a:t>emisiilor</a:t>
            </a:r>
            <a:r>
              <a:rPr lang="en-US" sz="2000" dirty="0" smtClean="0">
                <a:ea typeface="Calibri"/>
                <a:cs typeface="Times New Roman"/>
              </a:rPr>
              <a:t> de </a:t>
            </a:r>
            <a:r>
              <a:rPr lang="en-US" sz="2000" dirty="0" err="1" smtClean="0">
                <a:ea typeface="Calibri"/>
                <a:cs typeface="Times New Roman"/>
              </a:rPr>
              <a:t>poluanți</a:t>
            </a:r>
            <a:r>
              <a:rPr lang="en-US" sz="2000" dirty="0" smtClean="0">
                <a:ea typeface="Calibri"/>
                <a:cs typeface="Times New Roman"/>
              </a:rPr>
              <a:t> </a:t>
            </a:r>
            <a:r>
              <a:rPr lang="en-US" sz="2000" dirty="0" err="1" smtClean="0">
                <a:ea typeface="Calibri"/>
                <a:cs typeface="Times New Roman"/>
              </a:rPr>
              <a:t>în</a:t>
            </a:r>
            <a:r>
              <a:rPr lang="en-US" sz="2000" dirty="0" smtClean="0">
                <a:ea typeface="Calibri"/>
                <a:cs typeface="Times New Roman"/>
              </a:rPr>
              <a:t> </a:t>
            </a:r>
            <a:r>
              <a:rPr lang="en-US" sz="2000" dirty="0" err="1" smtClean="0">
                <a:ea typeface="Calibri"/>
                <a:cs typeface="Times New Roman"/>
              </a:rPr>
              <a:t>aer</a:t>
            </a:r>
            <a:r>
              <a:rPr lang="ro-RO" sz="2000" dirty="0" smtClean="0">
                <a:ea typeface="Calibri"/>
                <a:cs typeface="Times New Roman"/>
              </a:rPr>
              <a:t>. </a:t>
            </a:r>
            <a:endParaRPr lang="ro-RO" sz="2000" dirty="0">
              <a:ea typeface="Calibri"/>
              <a:cs typeface="Times New Roman"/>
            </a:endParaRPr>
          </a:p>
          <a:p>
            <a:pPr marL="285750" indent="-285750" algn="just">
              <a:buFont typeface="Wingdings" panose="05000000000000000000" pitchFamily="2" charset="2"/>
              <a:buChar char="Ø"/>
            </a:pPr>
            <a:r>
              <a:rPr lang="en-US" sz="2000" dirty="0" err="1">
                <a:ea typeface="Calibri"/>
                <a:cs typeface="Times New Roman"/>
              </a:rPr>
              <a:t>Dezvoltarea</a:t>
            </a:r>
            <a:r>
              <a:rPr lang="en-US" sz="2000" dirty="0">
                <a:ea typeface="Calibri"/>
                <a:cs typeface="Times New Roman"/>
              </a:rPr>
              <a:t> </a:t>
            </a:r>
            <a:r>
              <a:rPr lang="en-US" sz="2000" dirty="0" err="1">
                <a:ea typeface="Calibri"/>
                <a:cs typeface="Times New Roman"/>
              </a:rPr>
              <a:t>unei</a:t>
            </a:r>
            <a:r>
              <a:rPr lang="en-US" sz="2000" dirty="0">
                <a:ea typeface="Calibri"/>
                <a:cs typeface="Times New Roman"/>
              </a:rPr>
              <a:t> </a:t>
            </a:r>
            <a:r>
              <a:rPr lang="en-US" sz="2000" dirty="0" err="1">
                <a:ea typeface="Calibri"/>
                <a:cs typeface="Times New Roman"/>
              </a:rPr>
              <a:t>baze</a:t>
            </a:r>
            <a:r>
              <a:rPr lang="en-US" sz="2000" dirty="0">
                <a:ea typeface="Calibri"/>
                <a:cs typeface="Times New Roman"/>
              </a:rPr>
              <a:t> de date </a:t>
            </a:r>
            <a:r>
              <a:rPr lang="en-US" sz="2000" dirty="0" err="1">
                <a:ea typeface="Calibri"/>
                <a:cs typeface="Times New Roman"/>
              </a:rPr>
              <a:t>în</a:t>
            </a:r>
            <a:r>
              <a:rPr lang="en-US" sz="2000" dirty="0">
                <a:ea typeface="Calibri"/>
                <a:cs typeface="Times New Roman"/>
              </a:rPr>
              <a:t> </a:t>
            </a:r>
            <a:r>
              <a:rPr lang="en-US" sz="2000" dirty="0" err="1">
                <a:ea typeface="Calibri"/>
                <a:cs typeface="Times New Roman"/>
              </a:rPr>
              <a:t>conformitate</a:t>
            </a:r>
            <a:r>
              <a:rPr lang="en-US" sz="2000" dirty="0">
                <a:ea typeface="Calibri"/>
                <a:cs typeface="Times New Roman"/>
              </a:rPr>
              <a:t> cu </a:t>
            </a:r>
            <a:r>
              <a:rPr lang="en-US" sz="2000" dirty="0" err="1">
                <a:ea typeface="Calibri"/>
                <a:cs typeface="Times New Roman"/>
              </a:rPr>
              <a:t>cerințele</a:t>
            </a:r>
            <a:r>
              <a:rPr lang="en-US" sz="2000" dirty="0">
                <a:ea typeface="Calibri"/>
                <a:cs typeface="Times New Roman"/>
              </a:rPr>
              <a:t> </a:t>
            </a:r>
            <a:r>
              <a:rPr lang="en-US" sz="2000" dirty="0" err="1">
                <a:ea typeface="Calibri"/>
                <a:cs typeface="Times New Roman"/>
              </a:rPr>
              <a:t>Directivei</a:t>
            </a:r>
            <a:r>
              <a:rPr lang="en-US" sz="2000" dirty="0">
                <a:ea typeface="Calibri"/>
                <a:cs typeface="Times New Roman"/>
              </a:rPr>
              <a:t> INSPIRE, </a:t>
            </a:r>
            <a:r>
              <a:rPr lang="en-US" sz="2000" dirty="0" err="1">
                <a:ea typeface="Calibri"/>
                <a:cs typeface="Times New Roman"/>
              </a:rPr>
              <a:t>privind</a:t>
            </a:r>
            <a:r>
              <a:rPr lang="en-US" sz="2000" dirty="0">
                <a:ea typeface="Calibri"/>
                <a:cs typeface="Times New Roman"/>
              </a:rPr>
              <a:t> </a:t>
            </a:r>
            <a:r>
              <a:rPr lang="en-US" sz="2000" dirty="0" err="1">
                <a:ea typeface="Calibri"/>
                <a:cs typeface="Times New Roman"/>
              </a:rPr>
              <a:t>inventarierea</a:t>
            </a:r>
            <a:r>
              <a:rPr lang="en-US" sz="2000" dirty="0">
                <a:ea typeface="Calibri"/>
                <a:cs typeface="Times New Roman"/>
              </a:rPr>
              <a:t> </a:t>
            </a:r>
            <a:r>
              <a:rPr lang="en-US" sz="2000" dirty="0" err="1">
                <a:ea typeface="Calibri"/>
                <a:cs typeface="Times New Roman"/>
              </a:rPr>
              <a:t>poluanților</a:t>
            </a:r>
            <a:r>
              <a:rPr lang="en-US" sz="2000" dirty="0">
                <a:ea typeface="Calibri"/>
                <a:cs typeface="Times New Roman"/>
              </a:rPr>
              <a:t> </a:t>
            </a:r>
            <a:r>
              <a:rPr lang="en-US" sz="2000" dirty="0" err="1">
                <a:ea typeface="Calibri"/>
                <a:cs typeface="Times New Roman"/>
              </a:rPr>
              <a:t>emiși</a:t>
            </a:r>
            <a:r>
              <a:rPr lang="en-US" sz="2000" dirty="0">
                <a:ea typeface="Calibri"/>
                <a:cs typeface="Times New Roman"/>
              </a:rPr>
              <a:t> </a:t>
            </a:r>
            <a:r>
              <a:rPr lang="en-US" sz="2000" dirty="0" err="1">
                <a:ea typeface="Calibri"/>
                <a:cs typeface="Times New Roman"/>
              </a:rPr>
              <a:t>în</a:t>
            </a:r>
            <a:r>
              <a:rPr lang="en-US" sz="2000" dirty="0">
                <a:ea typeface="Calibri"/>
                <a:cs typeface="Times New Roman"/>
              </a:rPr>
              <a:t> </a:t>
            </a:r>
            <a:r>
              <a:rPr lang="en-US" sz="2000" dirty="0" err="1" smtClean="0">
                <a:ea typeface="Calibri"/>
                <a:cs typeface="Times New Roman"/>
              </a:rPr>
              <a:t>aer</a:t>
            </a:r>
            <a:r>
              <a:rPr lang="ro-RO" sz="2000" dirty="0" smtClean="0">
                <a:ea typeface="Calibri"/>
                <a:cs typeface="Times New Roman"/>
              </a:rPr>
              <a:t>. </a:t>
            </a:r>
            <a:endParaRPr lang="ro-RO" sz="2000" dirty="0">
              <a:ea typeface="Calibri"/>
              <a:cs typeface="Times New Roman"/>
            </a:endParaRPr>
          </a:p>
          <a:p>
            <a:pPr marL="285750" indent="-285750" algn="just">
              <a:buFont typeface="Wingdings" panose="05000000000000000000" pitchFamily="2" charset="2"/>
              <a:buChar char="Ø"/>
            </a:pPr>
            <a:endParaRPr lang="ro-RO" sz="2000"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ro-RO" sz="2000" dirty="0" smtClean="0">
              <a:latin typeface="Calibri" panose="020F0502020204030204" pitchFamily="34" charset="0"/>
              <a:cs typeface="Calibri" panose="020F0502020204030204" pitchFamily="34" charset="0"/>
            </a:endParaRPr>
          </a:p>
          <a:p>
            <a:pPr algn="just"/>
            <a:endParaRPr lang="vi-VN" dirty="0"/>
          </a:p>
        </p:txBody>
      </p:sp>
    </p:spTree>
    <p:extLst>
      <p:ext uri="{BB962C8B-B14F-4D97-AF65-F5344CB8AC3E}">
        <p14:creationId xmlns:p14="http://schemas.microsoft.com/office/powerpoint/2010/main" val="1051070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a:t>
            </a:r>
            <a:r>
              <a:rPr lang="ro-RO" sz="3600" dirty="0" smtClean="0">
                <a:solidFill>
                  <a:srgbClr val="1F497D"/>
                </a:solidFill>
              </a:rPr>
              <a:t>OPERAŢIONAL </a:t>
            </a:r>
            <a:r>
              <a:rPr lang="ro-RO" sz="3600" dirty="0">
                <a:solidFill>
                  <a:srgbClr val="1F497D"/>
                </a:solidFill>
              </a:rPr>
              <a:t>INFRASTRUCTURA MARE (POIM)</a:t>
            </a:r>
            <a:endParaRPr lang="ro-RO"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0" y="1412776"/>
            <a:ext cx="8476714" cy="5755422"/>
          </a:xfrm>
          <a:prstGeom prst="rect">
            <a:avLst/>
          </a:prstGeom>
          <a:noFill/>
        </p:spPr>
        <p:txBody>
          <a:bodyPr wrap="square" rtlCol="0">
            <a:spAutoFit/>
          </a:bodyPr>
          <a:lstStyle/>
          <a:p>
            <a:pPr marL="285750" indent="-285750" algn="just">
              <a:buFont typeface="Arial" panose="020B0604020202020204" pitchFamily="34" charset="0"/>
              <a:buChar char="•"/>
            </a:pPr>
            <a:r>
              <a:rPr lang="ro-RO" sz="2000" dirty="0" smtClean="0">
                <a:latin typeface="Calibri" panose="020F0502020204030204" pitchFamily="34" charset="0"/>
                <a:cs typeface="Calibri" panose="020F0502020204030204" pitchFamily="34" charset="0"/>
              </a:rPr>
              <a:t>Tipuri de proiecte AXA </a:t>
            </a:r>
            <a:r>
              <a:rPr lang="ro-RO" sz="2000" dirty="0" smtClean="0">
                <a:latin typeface="Calibri" panose="020F0502020204030204" pitchFamily="34" charset="0"/>
                <a:cs typeface="Calibri" panose="020F0502020204030204" pitchFamily="34" charset="0"/>
              </a:rPr>
              <a:t>5:</a:t>
            </a:r>
            <a:endParaRPr lang="ro-RO" sz="2000" dirty="0" smtClean="0">
              <a:latin typeface="Calibri" panose="020F0502020204030204" pitchFamily="34" charset="0"/>
              <a:cs typeface="Calibri" panose="020F0502020204030204" pitchFamily="34" charset="0"/>
            </a:endParaRPr>
          </a:p>
          <a:p>
            <a:pPr algn="just"/>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dirty="0">
                <a:latin typeface="Calibri" panose="020F0502020204030204" pitchFamily="34" charset="0"/>
                <a:cs typeface="Calibri" panose="020F0502020204030204" pitchFamily="34" charset="0"/>
              </a:rPr>
              <a:t>Dotarea serviciilor profesioniste şi voluntare pentru situaţii de urgenţă cu tehnică, mijloace şi echipament de intervenţie care să permită reducerea timpului de intervenţie în caz de dezastre, răspunsul în caz de dezastru major, protecţia personalului de intervenţie, creşterea eficienţei răspunsului şi protejarea </a:t>
            </a:r>
            <a:r>
              <a:rPr lang="vi-VN" dirty="0" smtClean="0">
                <a:latin typeface="Calibri" panose="020F0502020204030204" pitchFamily="34" charset="0"/>
                <a:cs typeface="Calibri" panose="020F0502020204030204" pitchFamily="34" charset="0"/>
              </a:rPr>
              <a:t>mediului</a:t>
            </a:r>
            <a:r>
              <a:rPr lang="ro-RO"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r>
              <a:rPr lang="vi-VN" dirty="0">
                <a:latin typeface="Calibri" panose="020F0502020204030204" pitchFamily="34" charset="0"/>
                <a:cs typeface="Calibri" panose="020F0502020204030204" pitchFamily="34" charset="0"/>
              </a:rPr>
              <a:t>Achiziţionarea de echipamente specifice, atât pentru dezvoltarea unor baze operaţionale regionale pentru a facilita intervenţiile integrate în caz de dezastre naturale sau accidente tehnologice, cât şi pentru îmbunătăţirea dotării bazelor judeţene </a:t>
            </a:r>
            <a:r>
              <a:rPr lang="vi-VN" dirty="0" smtClean="0">
                <a:latin typeface="Calibri" panose="020F0502020204030204" pitchFamily="34" charset="0"/>
                <a:cs typeface="Calibri" panose="020F0502020204030204" pitchFamily="34" charset="0"/>
              </a:rPr>
              <a:t>existente</a:t>
            </a:r>
            <a:r>
              <a:rPr lang="ro-RO"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r>
              <a:rPr lang="vi-VN" dirty="0" smtClean="0">
                <a:latin typeface="Calibri" panose="020F0502020204030204" pitchFamily="34" charset="0"/>
                <a:cs typeface="Calibri" panose="020F0502020204030204" pitchFamily="34" charset="0"/>
              </a:rPr>
              <a:t>Dezvoltarea </a:t>
            </a:r>
            <a:r>
              <a:rPr lang="vi-VN" dirty="0">
                <a:latin typeface="Calibri" panose="020F0502020204030204" pitchFamily="34" charset="0"/>
                <a:cs typeface="Calibri" panose="020F0502020204030204" pitchFamily="34" charset="0"/>
              </a:rPr>
              <a:t>infrastructurii aferente sistemului de pregătire a personalului din serviciile de urgenţă profesioniste şi voluntare prin dezvoltarea bazelor şi poligoanelor specializate de pregătire în domeniile CBRN, căutarea-salvarea din medii ostile şi asanarea de </a:t>
            </a:r>
            <a:r>
              <a:rPr lang="vi-VN" dirty="0" smtClean="0">
                <a:latin typeface="Calibri" panose="020F0502020204030204" pitchFamily="34" charset="0"/>
                <a:cs typeface="Calibri" panose="020F0502020204030204" pitchFamily="34" charset="0"/>
              </a:rPr>
              <a:t>muniţie</a:t>
            </a:r>
            <a:r>
              <a:rPr lang="ro-RO" dirty="0" smtClean="0">
                <a:latin typeface="Calibri" panose="020F0502020204030204" pitchFamily="34" charset="0"/>
                <a:cs typeface="Calibri" panose="020F0502020204030204" pitchFamily="34" charset="0"/>
              </a:rPr>
              <a:t>;</a:t>
            </a:r>
          </a:p>
          <a:p>
            <a:pPr marL="285750" indent="-285750" algn="just">
              <a:buFont typeface="Wingdings" panose="05000000000000000000" pitchFamily="2" charset="2"/>
              <a:buChar char="Ø"/>
            </a:pPr>
            <a:r>
              <a:rPr lang="vi-VN" dirty="0">
                <a:latin typeface="Calibri" panose="020F0502020204030204" pitchFamily="34" charset="0"/>
                <a:cs typeface="Calibri" panose="020F0502020204030204" pitchFamily="34" charset="0"/>
              </a:rPr>
              <a:t>Modernizarea sistemului de comandă a incidentelor şi a sistemelor IT asociate, în vederea asigurării interoperabilităţii structurilor cu atribuţii în domeniul gestionării situaţiilor de urgenţă.</a:t>
            </a:r>
            <a:endParaRPr lang="ro-RO"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ro-RO" sz="2000" dirty="0" smtClean="0">
              <a:latin typeface="Calibri" panose="020F0502020204030204" pitchFamily="34" charset="0"/>
              <a:cs typeface="Calibri" panose="020F0502020204030204" pitchFamily="34" charset="0"/>
            </a:endParaRPr>
          </a:p>
          <a:p>
            <a:pPr algn="just"/>
            <a:endParaRPr lang="vi-VN" dirty="0"/>
          </a:p>
        </p:txBody>
      </p:sp>
    </p:spTree>
    <p:extLst>
      <p:ext uri="{BB962C8B-B14F-4D97-AF65-F5344CB8AC3E}">
        <p14:creationId xmlns:p14="http://schemas.microsoft.com/office/powerpoint/2010/main" val="1050863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a:t>
            </a:r>
            <a:r>
              <a:rPr lang="ro-RO" sz="3600" dirty="0" smtClean="0">
                <a:solidFill>
                  <a:srgbClr val="1F497D"/>
                </a:solidFill>
              </a:rPr>
              <a:t>OPERAŢIONAL </a:t>
            </a:r>
            <a:r>
              <a:rPr lang="ro-RO" sz="3600" dirty="0">
                <a:solidFill>
                  <a:srgbClr val="1F497D"/>
                </a:solidFill>
              </a:rPr>
              <a:t>INFRASTRUCTURA MARE (POIM)</a:t>
            </a:r>
            <a:endParaRPr lang="ro-RO"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0" y="2276872"/>
            <a:ext cx="8476714" cy="2831544"/>
          </a:xfrm>
          <a:prstGeom prst="rect">
            <a:avLst/>
          </a:prstGeom>
          <a:noFill/>
        </p:spPr>
        <p:txBody>
          <a:bodyPr wrap="square" rtlCol="0">
            <a:spAutoFit/>
          </a:bodyPr>
          <a:lstStyle/>
          <a:p>
            <a:pPr marL="285750" indent="-285750" algn="just">
              <a:buFont typeface="Arial" panose="020B0604020202020204" pitchFamily="34" charset="0"/>
              <a:buChar char="•"/>
            </a:pPr>
            <a:r>
              <a:rPr lang="ro-RO" sz="2000" dirty="0" smtClean="0">
                <a:latin typeface="Calibri" panose="020F0502020204030204" pitchFamily="34" charset="0"/>
                <a:cs typeface="Calibri" panose="020F0502020204030204" pitchFamily="34" charset="0"/>
              </a:rPr>
              <a:t>Tipuri de proiecte AXA 6:</a:t>
            </a:r>
          </a:p>
          <a:p>
            <a:pPr algn="just"/>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Implementarea </a:t>
            </a:r>
            <a:r>
              <a:rPr lang="vi-VN" sz="2000" dirty="0">
                <a:latin typeface="Calibri" panose="020F0502020204030204" pitchFamily="34" charset="0"/>
                <a:cs typeface="Calibri" panose="020F0502020204030204" pitchFamily="34" charset="0"/>
              </a:rPr>
              <a:t>unor sisteme de monitorizare a consumurilor de energie la consumatorii </a:t>
            </a:r>
            <a:r>
              <a:rPr lang="vi-VN" sz="2000" dirty="0" smtClean="0">
                <a:latin typeface="Calibri" panose="020F0502020204030204" pitchFamily="34" charset="0"/>
                <a:cs typeface="Calibri" panose="020F0502020204030204" pitchFamily="34" charset="0"/>
              </a:rPr>
              <a:t>industriali</a:t>
            </a:r>
            <a:r>
              <a:rPr lang="ro-RO" sz="2000" dirty="0" smtClean="0">
                <a:latin typeface="Calibri" panose="020F0502020204030204" pitchFamily="34" charset="0"/>
                <a:cs typeface="Calibri" panose="020F0502020204030204" pitchFamily="34" charset="0"/>
              </a:rPr>
              <a:t>.</a:t>
            </a:r>
            <a:endParaRPr lang="ro-RO" sz="2000"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Implementarea </a:t>
            </a:r>
            <a:r>
              <a:rPr lang="vi-VN" sz="2000" dirty="0">
                <a:latin typeface="Calibri" panose="020F0502020204030204" pitchFamily="34" charset="0"/>
                <a:cs typeface="Calibri" panose="020F0502020204030204" pitchFamily="34" charset="0"/>
              </a:rPr>
              <a:t>distribuţiei inteligente într-o zonă omogenă de consumatori casnici de energie electrică (proiecte demonstrative la nivelul regiunilor acoperite de operatorii de distribuție concesionari</a:t>
            </a:r>
            <a:r>
              <a:rPr lang="vi-VN" sz="2000" dirty="0" smtClean="0">
                <a:latin typeface="Calibri" panose="020F0502020204030204" pitchFamily="34" charset="0"/>
                <a:cs typeface="Calibri" panose="020F0502020204030204" pitchFamily="34" charset="0"/>
              </a:rPr>
              <a:t>)</a:t>
            </a:r>
            <a:r>
              <a:rPr lang="ro-RO" sz="2000" dirty="0" smtClean="0">
                <a:latin typeface="Calibri" panose="020F0502020204030204" pitchFamily="34" charset="0"/>
                <a:cs typeface="Calibri" panose="020F0502020204030204" pitchFamily="34" charset="0"/>
              </a:rPr>
              <a:t>. </a:t>
            </a:r>
            <a:endParaRPr lang="vi-VN" sz="20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ro-RO" sz="2000" dirty="0" smtClean="0">
              <a:latin typeface="Calibri" panose="020F0502020204030204" pitchFamily="34" charset="0"/>
              <a:cs typeface="Calibri" panose="020F0502020204030204" pitchFamily="34" charset="0"/>
            </a:endParaRPr>
          </a:p>
          <a:p>
            <a:pPr algn="just"/>
            <a:endParaRPr lang="vi-VN" dirty="0"/>
          </a:p>
        </p:txBody>
      </p:sp>
    </p:spTree>
    <p:extLst>
      <p:ext uri="{BB962C8B-B14F-4D97-AF65-F5344CB8AC3E}">
        <p14:creationId xmlns:p14="http://schemas.microsoft.com/office/powerpoint/2010/main" val="1224922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6984776" cy="1354162"/>
          </a:xfrm>
        </p:spPr>
        <p:txBody>
          <a:bodyPr/>
          <a:lstStyle/>
          <a:p>
            <a:r>
              <a:rPr lang="ro-RO" sz="3600" dirty="0"/>
              <a:t>PROGRAMUL </a:t>
            </a:r>
            <a:r>
              <a:rPr lang="ro-RO" sz="3600" dirty="0" smtClean="0"/>
              <a:t>OPERAŢIONAL </a:t>
            </a:r>
            <a:r>
              <a:rPr lang="ro-RO" sz="3600" dirty="0"/>
              <a:t>CAPACITATE </a:t>
            </a:r>
            <a:r>
              <a:rPr lang="ro-RO" sz="3600" dirty="0" smtClean="0"/>
              <a:t>ADMINISTRATIVA</a:t>
            </a:r>
            <a:br>
              <a:rPr lang="ro-RO" sz="3600" dirty="0" smtClean="0"/>
            </a:br>
            <a:r>
              <a:rPr lang="ro-RO" sz="3600" dirty="0" smtClean="0"/>
              <a:t>(POCA)</a:t>
            </a:r>
            <a:endParaRPr lang="ro-RO" sz="36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1988840"/>
            <a:ext cx="8064896" cy="3816429"/>
          </a:xfrm>
          <a:prstGeom prst="rect">
            <a:avLst/>
          </a:prstGeom>
          <a:noFill/>
        </p:spPr>
        <p:txBody>
          <a:bodyPr wrap="square" rtlCol="0">
            <a:spAutoFit/>
          </a:bodyPr>
          <a:lstStyle/>
          <a:p>
            <a:pPr marL="342900" lvl="0" indent="-228600" algn="just">
              <a:spcBef>
                <a:spcPct val="20000"/>
              </a:spcBef>
              <a:buClr>
                <a:srgbClr val="4F81BD"/>
              </a:buClr>
              <a:buFont typeface="Arial" pitchFamily="34" charset="0"/>
              <a:buChar char="•"/>
            </a:pPr>
            <a:r>
              <a:rPr lang="ro-RO" sz="2200" dirty="0">
                <a:solidFill>
                  <a:prstClr val="black"/>
                </a:solidFill>
              </a:rPr>
              <a:t>Scopul programului</a:t>
            </a:r>
            <a:r>
              <a:rPr lang="ro-RO" sz="2200" dirty="0" smtClean="0">
                <a:solidFill>
                  <a:prstClr val="black"/>
                </a:solidFill>
              </a:rPr>
              <a:t>:</a:t>
            </a:r>
          </a:p>
          <a:p>
            <a:pPr marL="457200" lvl="0" indent="-342900" algn="just">
              <a:spcBef>
                <a:spcPct val="20000"/>
              </a:spcBef>
              <a:buClr>
                <a:srgbClr val="4F81BD"/>
              </a:buClr>
              <a:buFont typeface="Wingdings" panose="05000000000000000000" pitchFamily="2" charset="2"/>
              <a:buChar char="Ø"/>
            </a:pPr>
            <a:r>
              <a:rPr lang="vi-VN" sz="2200" dirty="0">
                <a:solidFill>
                  <a:prstClr val="black"/>
                </a:solidFill>
                <a:latin typeface="Calibri" panose="020F0502020204030204" pitchFamily="34" charset="0"/>
                <a:cs typeface="Calibri" panose="020F0502020204030204" pitchFamily="34" charset="0"/>
              </a:rPr>
              <a:t>promovarea si crearea unei administrații publice moderne, capabilă să faciliteze dezvoltarea socio-economică, prin intermediul unor servicii publice competitive, investiții și reglementări de calitate, contribuind astfel la atingerea obiectivelor Strategiei Europa 2020</a:t>
            </a:r>
            <a:r>
              <a:rPr lang="vi-VN" sz="2200" dirty="0" smtClean="0">
                <a:solidFill>
                  <a:prstClr val="black"/>
                </a:solidFill>
              </a:rPr>
              <a:t>.</a:t>
            </a:r>
            <a:endParaRPr lang="ro-RO" sz="2200" dirty="0">
              <a:solidFill>
                <a:prstClr val="black"/>
              </a:solidFill>
            </a:endParaRPr>
          </a:p>
          <a:p>
            <a:pPr marL="457200" lvl="0" indent="-342900" algn="just">
              <a:spcBef>
                <a:spcPct val="20000"/>
              </a:spcBef>
              <a:buClr>
                <a:srgbClr val="4F81BD"/>
              </a:buClr>
              <a:buFont typeface="Arial" panose="020B0604020202020204" pitchFamily="34" charset="0"/>
              <a:buChar char="•"/>
            </a:pPr>
            <a:r>
              <a:rPr lang="ro-RO" sz="2200" dirty="0">
                <a:solidFill>
                  <a:prstClr val="black"/>
                </a:solidFill>
              </a:rPr>
              <a:t>Alocarea </a:t>
            </a:r>
            <a:r>
              <a:rPr lang="ro-RO" sz="2200" dirty="0" smtClean="0">
                <a:solidFill>
                  <a:prstClr val="black"/>
                </a:solidFill>
              </a:rPr>
              <a:t>bugetar</a:t>
            </a:r>
            <a:r>
              <a:rPr lang="vi-VN" sz="2200" dirty="0" smtClean="0">
                <a:solidFill>
                  <a:prstClr val="black"/>
                </a:solidFill>
              </a:rPr>
              <a:t>ă</a:t>
            </a:r>
            <a:r>
              <a:rPr lang="ro-RO" sz="2200" dirty="0" smtClean="0">
                <a:solidFill>
                  <a:prstClr val="black"/>
                </a:solidFill>
              </a:rPr>
              <a:t> </a:t>
            </a:r>
            <a:r>
              <a:rPr lang="ro-RO" sz="2200" dirty="0">
                <a:solidFill>
                  <a:prstClr val="black"/>
                </a:solidFill>
              </a:rPr>
              <a:t>a </a:t>
            </a:r>
            <a:r>
              <a:rPr lang="ro-RO" sz="2200" dirty="0" smtClean="0">
                <a:solidFill>
                  <a:prstClr val="black"/>
                </a:solidFill>
              </a:rPr>
              <a:t>programului:</a:t>
            </a:r>
            <a:r>
              <a:rPr lang="en-US" sz="2200" dirty="0" smtClean="0"/>
              <a:t> 553</a:t>
            </a:r>
            <a:r>
              <a:rPr lang="ro-RO" sz="2200" dirty="0"/>
              <a:t> </a:t>
            </a:r>
            <a:r>
              <a:rPr lang="ro-RO" sz="2200" dirty="0" smtClean="0"/>
              <a:t>mil. Euro</a:t>
            </a:r>
            <a:r>
              <a:rPr lang="en-US" sz="2200" dirty="0" smtClean="0"/>
              <a:t> euro</a:t>
            </a:r>
            <a:endParaRPr lang="ro-RO" sz="2200" dirty="0" smtClean="0"/>
          </a:p>
          <a:p>
            <a:pPr marL="457200" indent="-342900" algn="just">
              <a:spcBef>
                <a:spcPct val="20000"/>
              </a:spcBef>
              <a:buClr>
                <a:srgbClr val="4F81BD"/>
              </a:buClr>
              <a:buFont typeface="Arial" panose="020B0604020202020204" pitchFamily="34" charset="0"/>
              <a:buChar char="•"/>
            </a:pPr>
            <a:r>
              <a:rPr lang="vi-VN" sz="2200" dirty="0">
                <a:latin typeface="Calibri" panose="020F0502020204030204" pitchFamily="34" charset="0"/>
                <a:cs typeface="Calibri" panose="020F0502020204030204" pitchFamily="34" charset="0"/>
              </a:rPr>
              <a:t>Instituţia care asigură gestiunea programului</a:t>
            </a:r>
            <a:r>
              <a:rPr lang="ro-RO" sz="2200" dirty="0">
                <a:latin typeface="Calibri" panose="020F0502020204030204" pitchFamily="34" charset="0"/>
                <a:cs typeface="Calibri" panose="020F0502020204030204" pitchFamily="34" charset="0"/>
              </a:rPr>
              <a:t>: </a:t>
            </a:r>
            <a:r>
              <a:rPr lang="vi-VN" sz="2200" dirty="0">
                <a:latin typeface="Calibri" panose="020F0502020204030204" pitchFamily="34" charset="0"/>
                <a:cs typeface="Calibri" panose="020F0502020204030204" pitchFamily="34" charset="0"/>
              </a:rPr>
              <a:t>Ministerul Dezvoltării Regionale și Administrației Publice</a:t>
            </a:r>
            <a:r>
              <a:rPr lang="ro-RO" sz="2200" dirty="0">
                <a:latin typeface="Calibri" panose="020F0502020204030204" pitchFamily="34" charset="0"/>
                <a:cs typeface="Calibri" panose="020F0502020204030204" pitchFamily="34" charset="0"/>
              </a:rPr>
              <a:t>.</a:t>
            </a:r>
            <a:endParaRPr lang="vi-VN" sz="2200" dirty="0">
              <a:latin typeface="Calibri" panose="020F0502020204030204" pitchFamily="34" charset="0"/>
              <a:cs typeface="Calibri" panose="020F0502020204030204" pitchFamily="34" charset="0"/>
            </a:endParaRPr>
          </a:p>
          <a:p>
            <a:pPr marL="114300" lvl="0" algn="just">
              <a:spcBef>
                <a:spcPct val="20000"/>
              </a:spcBef>
              <a:buClr>
                <a:srgbClr val="4F81BD"/>
              </a:buClr>
            </a:pPr>
            <a:endParaRPr lang="ro-RO" sz="2200" dirty="0">
              <a:solidFill>
                <a:prstClr val="black"/>
              </a:solidFill>
            </a:endParaRPr>
          </a:p>
        </p:txBody>
      </p:sp>
    </p:spTree>
    <p:extLst>
      <p:ext uri="{BB962C8B-B14F-4D97-AF65-F5344CB8AC3E}">
        <p14:creationId xmlns:p14="http://schemas.microsoft.com/office/powerpoint/2010/main" val="3275386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a:t>
            </a:r>
            <a:r>
              <a:rPr lang="ro-RO" sz="3600" dirty="0" smtClean="0">
                <a:solidFill>
                  <a:srgbClr val="1F497D"/>
                </a:solidFill>
              </a:rPr>
              <a:t>OPERAŢIONAL </a:t>
            </a:r>
            <a:r>
              <a:rPr lang="ro-RO" sz="3600" dirty="0">
                <a:solidFill>
                  <a:srgbClr val="1F497D"/>
                </a:solidFill>
              </a:rPr>
              <a:t>CAPACITATE </a:t>
            </a:r>
            <a:r>
              <a:rPr lang="ro-RO" sz="3600" dirty="0" smtClean="0">
                <a:solidFill>
                  <a:srgbClr val="1F497D"/>
                </a:solidFill>
              </a:rPr>
              <a:t>ADMINISTRATIVĂ</a:t>
            </a:r>
            <a:r>
              <a:rPr lang="ro-RO" sz="3600" dirty="0">
                <a:solidFill>
                  <a:srgbClr val="1F497D"/>
                </a:solidFill>
              </a:rPr>
              <a:t/>
            </a:r>
            <a:br>
              <a:rPr lang="ro-RO" sz="3600" dirty="0">
                <a:solidFill>
                  <a:srgbClr val="1F497D"/>
                </a:solidFill>
              </a:rPr>
            </a:br>
            <a:r>
              <a:rPr lang="ro-RO" sz="3600" dirty="0">
                <a:solidFill>
                  <a:srgbClr val="1F497D"/>
                </a:solidFill>
              </a:rPr>
              <a:t>(POCA)</a:t>
            </a:r>
            <a:endParaRPr lang="ro-RO"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95536" y="1700808"/>
            <a:ext cx="7992888" cy="2123658"/>
          </a:xfrm>
          <a:prstGeom prst="rect">
            <a:avLst/>
          </a:prstGeom>
          <a:noFill/>
        </p:spPr>
        <p:txBody>
          <a:bodyPr wrap="square" rtlCol="0">
            <a:spAutoFit/>
          </a:bodyPr>
          <a:lstStyle/>
          <a:p>
            <a:pPr marL="285750" indent="-285750">
              <a:buFont typeface="Arial" panose="020B0604020202020204" pitchFamily="34" charset="0"/>
              <a:buChar char="•"/>
            </a:pPr>
            <a:r>
              <a:rPr lang="ro-RO" sz="2200" dirty="0" smtClean="0">
                <a:latin typeface="Calibri" panose="020F0502020204030204" pitchFamily="34" charset="0"/>
                <a:cs typeface="Calibri" panose="020F0502020204030204" pitchFamily="34" charset="0"/>
              </a:rPr>
              <a:t>Principalii beneficiari ai </a:t>
            </a:r>
            <a:r>
              <a:rPr lang="ro-RO" sz="2200" dirty="0" smtClean="0">
                <a:latin typeface="Calibri" panose="020F0502020204030204" pitchFamily="34" charset="0"/>
                <a:cs typeface="Calibri" panose="020F0502020204030204" pitchFamily="34" charset="0"/>
              </a:rPr>
              <a:t>programului:</a:t>
            </a:r>
          </a:p>
          <a:p>
            <a:pPr marL="285750" indent="-285750">
              <a:buFont typeface="Arial" panose="020B0604020202020204" pitchFamily="34" charset="0"/>
              <a:buChar char="•"/>
            </a:pPr>
            <a:endParaRPr lang="ro-RO" sz="2200" dirty="0"/>
          </a:p>
          <a:p>
            <a:pPr marL="285750" indent="-285750">
              <a:buFont typeface="Wingdings" panose="05000000000000000000" pitchFamily="2" charset="2"/>
              <a:buChar char="Ø"/>
            </a:pPr>
            <a:r>
              <a:rPr lang="vi-VN" sz="2200" dirty="0">
                <a:latin typeface="Calibri" panose="020F0502020204030204" pitchFamily="34" charset="0"/>
                <a:cs typeface="Calibri" panose="020F0502020204030204" pitchFamily="34" charset="0"/>
              </a:rPr>
              <a:t>autorități și instituții publice centrale, </a:t>
            </a:r>
            <a:endParaRPr lang="ro-RO" sz="22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200" dirty="0">
                <a:latin typeface="Calibri" panose="020F0502020204030204" pitchFamily="34" charset="0"/>
                <a:cs typeface="Calibri" panose="020F0502020204030204" pitchFamily="34" charset="0"/>
              </a:rPr>
              <a:t>autorități administrative autonome, </a:t>
            </a:r>
            <a:r>
              <a:rPr lang="vi-VN" sz="2200" dirty="0" smtClean="0">
                <a:latin typeface="Calibri" panose="020F0502020204030204" pitchFamily="34" charset="0"/>
                <a:cs typeface="Calibri" panose="020F0502020204030204" pitchFamily="34" charset="0"/>
              </a:rPr>
              <a:t>instituții </a:t>
            </a:r>
            <a:r>
              <a:rPr lang="vi-VN" sz="2200" dirty="0">
                <a:latin typeface="Calibri" panose="020F0502020204030204" pitchFamily="34" charset="0"/>
                <a:cs typeface="Calibri" panose="020F0502020204030204" pitchFamily="34" charset="0"/>
              </a:rPr>
              <a:t>de învățământ superior acreditate și de cercetare, Academia </a:t>
            </a:r>
            <a:r>
              <a:rPr lang="vi-VN" sz="2200" dirty="0" smtClean="0">
                <a:latin typeface="Calibri" panose="020F0502020204030204" pitchFamily="34" charset="0"/>
                <a:cs typeface="Calibri" panose="020F0502020204030204" pitchFamily="34" charset="0"/>
              </a:rPr>
              <a:t>Română, </a:t>
            </a:r>
            <a:endParaRPr lang="ro-RO" sz="22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ro-RO" sz="2200" dirty="0" smtClean="0">
                <a:latin typeface="Calibri" panose="020F0502020204030204" pitchFamily="34" charset="0"/>
                <a:cs typeface="Calibri" panose="020F0502020204030204" pitchFamily="34" charset="0"/>
              </a:rPr>
              <a:t>Instituții publice cu rol în sistemul judiciar și al achizițiilor publice</a:t>
            </a:r>
            <a:endParaRPr lang="ro-RO"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8122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a:t>
            </a:r>
            <a:r>
              <a:rPr lang="ro-RO" sz="3600" dirty="0" smtClean="0">
                <a:solidFill>
                  <a:srgbClr val="1F497D"/>
                </a:solidFill>
              </a:rPr>
              <a:t>OPERAŢIONAL </a:t>
            </a:r>
            <a:r>
              <a:rPr lang="ro-RO" sz="3600" dirty="0">
                <a:solidFill>
                  <a:srgbClr val="1F497D"/>
                </a:solidFill>
              </a:rPr>
              <a:t>CAPACITATE </a:t>
            </a:r>
            <a:r>
              <a:rPr lang="ro-RO" sz="3600" dirty="0" smtClean="0">
                <a:solidFill>
                  <a:srgbClr val="1F497D"/>
                </a:solidFill>
              </a:rPr>
              <a:t>ADMINISTRATIVĂ</a:t>
            </a:r>
            <a:r>
              <a:rPr lang="ro-RO" sz="3600" dirty="0">
                <a:solidFill>
                  <a:srgbClr val="1F497D"/>
                </a:solidFill>
              </a:rPr>
              <a:t/>
            </a:r>
            <a:br>
              <a:rPr lang="ro-RO" sz="3600" dirty="0">
                <a:solidFill>
                  <a:srgbClr val="1F497D"/>
                </a:solidFill>
              </a:rPr>
            </a:br>
            <a:r>
              <a:rPr lang="ro-RO" sz="3600" dirty="0">
                <a:solidFill>
                  <a:srgbClr val="1F497D"/>
                </a:solidFill>
              </a:rPr>
              <a:t>(POCA)</a:t>
            </a:r>
            <a:endParaRPr lang="ro-RO"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1628800"/>
            <a:ext cx="8208912" cy="2800767"/>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Calibri" panose="020F0502020204030204" pitchFamily="34" charset="0"/>
                <a:cs typeface="Calibri" panose="020F0502020204030204" pitchFamily="34" charset="0"/>
              </a:rPr>
              <a:t>Axe </a:t>
            </a:r>
            <a:r>
              <a:rPr lang="en-US" sz="2200" dirty="0" err="1" smtClean="0">
                <a:latin typeface="Calibri" panose="020F0502020204030204" pitchFamily="34" charset="0"/>
                <a:cs typeface="Calibri" panose="020F0502020204030204" pitchFamily="34" charset="0"/>
              </a:rPr>
              <a:t>prioritare</a:t>
            </a:r>
            <a:r>
              <a:rPr lang="ro-RO" sz="2200" dirty="0" smtClean="0">
                <a:latin typeface="Calibri" panose="020F0502020204030204" pitchFamily="34" charset="0"/>
                <a:cs typeface="Calibri" panose="020F0502020204030204" pitchFamily="34" charset="0"/>
              </a:rPr>
              <a:t>:</a:t>
            </a:r>
            <a:endParaRPr lang="ro-RO"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 </a:t>
            </a:r>
            <a:endParaRPr lang="ro-RO" sz="22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en-US" sz="2200" dirty="0" err="1">
                <a:latin typeface="Calibri" panose="020F0502020204030204" pitchFamily="34" charset="0"/>
                <a:cs typeface="Calibri" panose="020F0502020204030204" pitchFamily="34" charset="0"/>
              </a:rPr>
              <a:t>Axa</a:t>
            </a:r>
            <a:r>
              <a:rPr lang="en-US" sz="2200" dirty="0">
                <a:latin typeface="Calibri" panose="020F0502020204030204" pitchFamily="34" charset="0"/>
                <a:cs typeface="Calibri" panose="020F0502020204030204" pitchFamily="34" charset="0"/>
              </a:rPr>
              <a:t> </a:t>
            </a:r>
            <a:r>
              <a:rPr lang="en-US" sz="2200" dirty="0" err="1" smtClean="0">
                <a:latin typeface="Calibri" panose="020F0502020204030204" pitchFamily="34" charset="0"/>
                <a:cs typeface="Calibri" panose="020F0502020204030204" pitchFamily="34" charset="0"/>
              </a:rPr>
              <a:t>prioritară</a:t>
            </a:r>
            <a:r>
              <a:rPr lang="en-US" sz="2200" dirty="0" smtClean="0">
                <a:latin typeface="Calibri" panose="020F0502020204030204" pitchFamily="34" charset="0"/>
                <a:cs typeface="Calibri" panose="020F0502020204030204" pitchFamily="34" charset="0"/>
              </a:rPr>
              <a:t> 1  </a:t>
            </a:r>
            <a:r>
              <a:rPr lang="en-US" sz="2200" dirty="0" smtClean="0">
                <a:latin typeface="Calibri" panose="020F0502020204030204" pitchFamily="34" charset="0"/>
                <a:cs typeface="Calibri" panose="020F0502020204030204" pitchFamily="34" charset="0"/>
              </a:rPr>
              <a:t>“</a:t>
            </a:r>
            <a:r>
              <a:rPr lang="en-US" sz="2200" dirty="0" err="1" smtClean="0">
                <a:latin typeface="Calibri" panose="020F0502020204030204" pitchFamily="34" charset="0"/>
                <a:cs typeface="Calibri" panose="020F0502020204030204" pitchFamily="34" charset="0"/>
              </a:rPr>
              <a:t>Administrație</a:t>
            </a:r>
            <a:r>
              <a:rPr lang="en-US" sz="2200" dirty="0" smtClean="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publică</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și</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sistem</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judiciar</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eficiente</a:t>
            </a:r>
            <a:r>
              <a:rPr lang="en-US" sz="2200" dirty="0" smtClean="0">
                <a:latin typeface="Calibri" panose="020F0502020204030204" pitchFamily="34" charset="0"/>
                <a:cs typeface="Calibri" panose="020F0502020204030204" pitchFamily="34" charset="0"/>
              </a:rPr>
              <a:t>”</a:t>
            </a:r>
            <a:r>
              <a:rPr lang="ro-RO" sz="2200" dirty="0" smtClean="0">
                <a:latin typeface="Calibri" panose="020F0502020204030204" pitchFamily="34" charset="0"/>
                <a:cs typeface="Calibri" panose="020F0502020204030204" pitchFamily="34" charset="0"/>
              </a:rPr>
              <a:t>;</a:t>
            </a:r>
          </a:p>
          <a:p>
            <a:pPr algn="just"/>
            <a:endParaRPr lang="ro-RO" sz="2200"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200" dirty="0">
                <a:latin typeface="Calibri" panose="020F0502020204030204" pitchFamily="34" charset="0"/>
                <a:cs typeface="Calibri" panose="020F0502020204030204" pitchFamily="34" charset="0"/>
              </a:rPr>
              <a:t>Axa </a:t>
            </a:r>
            <a:r>
              <a:rPr lang="vi-VN" sz="2200" dirty="0" smtClean="0">
                <a:latin typeface="Calibri" panose="020F0502020204030204" pitchFamily="34" charset="0"/>
                <a:cs typeface="Calibri" panose="020F0502020204030204" pitchFamily="34" charset="0"/>
              </a:rPr>
              <a:t>prioritară</a:t>
            </a:r>
            <a:r>
              <a:rPr lang="ro-RO" sz="2200" dirty="0" smtClean="0">
                <a:latin typeface="Calibri" panose="020F0502020204030204" pitchFamily="34" charset="0"/>
                <a:cs typeface="Calibri" panose="020F0502020204030204" pitchFamily="34" charset="0"/>
              </a:rPr>
              <a:t> </a:t>
            </a:r>
            <a:r>
              <a:rPr lang="vi-VN" sz="2200" dirty="0" smtClean="0">
                <a:latin typeface="Calibri" panose="020F0502020204030204" pitchFamily="34" charset="0"/>
                <a:cs typeface="Calibri" panose="020F0502020204030204" pitchFamily="34" charset="0"/>
              </a:rPr>
              <a:t>2 </a:t>
            </a:r>
            <a:r>
              <a:rPr lang="vi-VN" sz="2200" dirty="0">
                <a:latin typeface="Calibri" panose="020F0502020204030204" pitchFamily="34" charset="0"/>
                <a:cs typeface="Calibri" panose="020F0502020204030204" pitchFamily="34" charset="0"/>
              </a:rPr>
              <a:t>“Administrație și sistem judiciar accesibile și transparente</a:t>
            </a:r>
            <a:r>
              <a:rPr lang="vi-VN" sz="2200" dirty="0" smtClean="0">
                <a:latin typeface="Calibri" panose="020F0502020204030204" pitchFamily="34" charset="0"/>
                <a:cs typeface="Calibri" panose="020F0502020204030204" pitchFamily="34" charset="0"/>
              </a:rPr>
              <a:t>”</a:t>
            </a:r>
            <a:r>
              <a:rPr lang="ro-RO" sz="2200" dirty="0" smtClean="0">
                <a:latin typeface="Calibri" panose="020F0502020204030204" pitchFamily="34" charset="0"/>
                <a:cs typeface="Calibri" panose="020F0502020204030204" pitchFamily="34" charset="0"/>
              </a:rPr>
              <a:t>;</a:t>
            </a:r>
          </a:p>
          <a:p>
            <a:pPr algn="just"/>
            <a:endParaRPr lang="ro-RO" sz="2200"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200" dirty="0">
                <a:latin typeface="Calibri" panose="020F0502020204030204" pitchFamily="34" charset="0"/>
                <a:cs typeface="Calibri" panose="020F0502020204030204" pitchFamily="34" charset="0"/>
              </a:rPr>
              <a:t>Axa prioritară </a:t>
            </a:r>
            <a:r>
              <a:rPr lang="vi-VN" sz="2200" dirty="0" smtClean="0">
                <a:latin typeface="Calibri" panose="020F0502020204030204" pitchFamily="34" charset="0"/>
                <a:cs typeface="Calibri" panose="020F0502020204030204" pitchFamily="34" charset="0"/>
              </a:rPr>
              <a:t>3</a:t>
            </a:r>
            <a:r>
              <a:rPr lang="ro-RO" sz="2200" dirty="0">
                <a:latin typeface="Calibri" panose="020F0502020204030204" pitchFamily="34" charset="0"/>
                <a:cs typeface="Calibri" panose="020F0502020204030204" pitchFamily="34" charset="0"/>
              </a:rPr>
              <a:t> </a:t>
            </a:r>
            <a:r>
              <a:rPr lang="vi-VN" sz="2200" dirty="0" smtClean="0">
                <a:latin typeface="Calibri" panose="020F0502020204030204" pitchFamily="34" charset="0"/>
                <a:cs typeface="Calibri" panose="020F0502020204030204" pitchFamily="34" charset="0"/>
              </a:rPr>
              <a:t>“Asistență </a:t>
            </a:r>
            <a:r>
              <a:rPr lang="vi-VN" sz="2200" dirty="0">
                <a:latin typeface="Calibri" panose="020F0502020204030204" pitchFamily="34" charset="0"/>
                <a:cs typeface="Calibri" panose="020F0502020204030204" pitchFamily="34" charset="0"/>
              </a:rPr>
              <a:t>tehnică</a:t>
            </a:r>
            <a:r>
              <a:rPr lang="vi-VN" sz="2200" dirty="0" smtClean="0">
                <a:latin typeface="Calibri" panose="020F0502020204030204" pitchFamily="34" charset="0"/>
                <a:cs typeface="Calibri" panose="020F0502020204030204" pitchFamily="34" charset="0"/>
              </a:rPr>
              <a:t>”</a:t>
            </a:r>
            <a:r>
              <a:rPr lang="ro-RO" sz="2200" dirty="0" smtClean="0">
                <a:latin typeface="Calibri" panose="020F0502020204030204" pitchFamily="34" charset="0"/>
                <a:cs typeface="Calibri" panose="020F0502020204030204" pitchFamily="34" charset="0"/>
              </a:rPr>
              <a:t>.</a:t>
            </a:r>
            <a:endParaRPr lang="ro-RO"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93719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a:t>
            </a:r>
            <a:r>
              <a:rPr lang="ro-RO" sz="3600" dirty="0" smtClean="0">
                <a:solidFill>
                  <a:srgbClr val="1F497D"/>
                </a:solidFill>
              </a:rPr>
              <a:t>OPERAŢIONAL </a:t>
            </a:r>
            <a:r>
              <a:rPr lang="ro-RO" sz="3600" dirty="0">
                <a:solidFill>
                  <a:srgbClr val="1F497D"/>
                </a:solidFill>
              </a:rPr>
              <a:t>CAPACITATE </a:t>
            </a:r>
            <a:r>
              <a:rPr lang="ro-RO" sz="3600" dirty="0" smtClean="0">
                <a:solidFill>
                  <a:srgbClr val="1F497D"/>
                </a:solidFill>
              </a:rPr>
              <a:t>ADMINISTRATIVĂ</a:t>
            </a:r>
            <a:r>
              <a:rPr lang="ro-RO" sz="3600" dirty="0">
                <a:solidFill>
                  <a:srgbClr val="1F497D"/>
                </a:solidFill>
              </a:rPr>
              <a:t/>
            </a:r>
            <a:br>
              <a:rPr lang="ro-RO" sz="3600" dirty="0">
                <a:solidFill>
                  <a:srgbClr val="1F497D"/>
                </a:solidFill>
              </a:rPr>
            </a:br>
            <a:r>
              <a:rPr lang="ro-RO" sz="3600" dirty="0">
                <a:solidFill>
                  <a:srgbClr val="1F497D"/>
                </a:solidFill>
              </a:rPr>
              <a:t>(POCA)</a:t>
            </a:r>
            <a:endParaRPr lang="ro-RO"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1628800"/>
            <a:ext cx="8208912" cy="5324535"/>
          </a:xfrm>
          <a:prstGeom prst="rect">
            <a:avLst/>
          </a:prstGeom>
          <a:noFill/>
        </p:spPr>
        <p:txBody>
          <a:bodyPr wrap="square" rtlCol="0">
            <a:spAutoFit/>
          </a:bodyPr>
          <a:lstStyle/>
          <a:p>
            <a:pPr marL="285750" indent="-285750">
              <a:buFont typeface="Arial" panose="020B0604020202020204" pitchFamily="34" charset="0"/>
              <a:buChar char="•"/>
            </a:pPr>
            <a:r>
              <a:rPr lang="ro-RO" sz="2000" dirty="0" smtClean="0">
                <a:latin typeface="Calibri" panose="020F0502020204030204" pitchFamily="34" charset="0"/>
                <a:cs typeface="Calibri" panose="020F0502020204030204" pitchFamily="34" charset="0"/>
              </a:rPr>
              <a:t>Tipuri de proiecte:</a:t>
            </a:r>
          </a:p>
          <a:p>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Dezvoltarea de sisteme și instrumente de management:</a:t>
            </a:r>
            <a:r>
              <a:rPr lang="ro-RO" sz="2000" dirty="0">
                <a:latin typeface="Calibri" panose="020F0502020204030204" pitchFamily="34" charset="0"/>
                <a:cs typeface="Calibri" panose="020F0502020204030204" pitchFamily="34" charset="0"/>
              </a:rPr>
              <a:t> </a:t>
            </a:r>
            <a:r>
              <a:rPr lang="ro-RO" sz="2000" dirty="0" smtClean="0">
                <a:latin typeface="Calibri" panose="020F0502020204030204" pitchFamily="34" charset="0"/>
                <a:cs typeface="Calibri" panose="020F0502020204030204" pitchFamily="34" charset="0"/>
              </a:rPr>
              <a:t>realizarea </a:t>
            </a:r>
            <a:r>
              <a:rPr lang="ro-RO" sz="2000" dirty="0">
                <a:latin typeface="Calibri" panose="020F0502020204030204" pitchFamily="34" charset="0"/>
                <a:cs typeface="Calibri" panose="020F0502020204030204" pitchFamily="34" charset="0"/>
              </a:rPr>
              <a:t>de ghiduri, manuale, organizarea de acțiuni de identificare, promovare și diseminare a bunelor </a:t>
            </a:r>
            <a:r>
              <a:rPr lang="ro-RO" sz="2000" dirty="0" smtClean="0">
                <a:latin typeface="Calibri" panose="020F0502020204030204" pitchFamily="34" charset="0"/>
                <a:cs typeface="Calibri" panose="020F0502020204030204" pitchFamily="34" charset="0"/>
              </a:rPr>
              <a:t>practici</a:t>
            </a:r>
            <a:r>
              <a:rPr lang="ro-RO" sz="2000" dirty="0" smtClean="0">
                <a:latin typeface="Calibri" panose="020F0502020204030204" pitchFamily="34" charset="0"/>
                <a:cs typeface="Calibri" panose="020F0502020204030204" pitchFamily="34" charset="0"/>
              </a:rPr>
              <a:t>;</a:t>
            </a:r>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ro-RO" sz="2000" dirty="0" smtClean="0">
                <a:latin typeface="Calibri" panose="020F0502020204030204" pitchFamily="34" charset="0"/>
                <a:cs typeface="Calibri" panose="020F0502020204030204" pitchFamily="34" charset="0"/>
              </a:rPr>
              <a:t>I</a:t>
            </a:r>
            <a:r>
              <a:rPr lang="vi-VN" sz="2000" dirty="0" smtClean="0">
                <a:latin typeface="Calibri" panose="020F0502020204030204" pitchFamily="34" charset="0"/>
                <a:cs typeface="Calibri" panose="020F0502020204030204" pitchFamily="34" charset="0"/>
              </a:rPr>
              <a:t>mplementarea </a:t>
            </a:r>
            <a:r>
              <a:rPr lang="vi-VN" sz="2000" dirty="0">
                <a:latin typeface="Calibri" panose="020F0502020204030204" pitchFamily="34" charset="0"/>
                <a:cs typeface="Calibri" panose="020F0502020204030204" pitchFamily="34" charset="0"/>
              </a:rPr>
              <a:t>unei soluții de tip Business Intelligence </a:t>
            </a:r>
            <a:r>
              <a:rPr lang="vi-VN" sz="2000" dirty="0" smtClean="0">
                <a:latin typeface="Calibri" panose="020F0502020204030204" pitchFamily="34" charset="0"/>
                <a:cs typeface="Calibri" panose="020F0502020204030204" pitchFamily="34" charset="0"/>
              </a:rPr>
              <a:t>care </a:t>
            </a:r>
            <a:r>
              <a:rPr lang="vi-VN" sz="2000" dirty="0">
                <a:latin typeface="Calibri" panose="020F0502020204030204" pitchFamily="34" charset="0"/>
                <a:cs typeface="Calibri" panose="020F0502020204030204" pitchFamily="34" charset="0"/>
              </a:rPr>
              <a:t>să contribuie la procesul </a:t>
            </a:r>
            <a:r>
              <a:rPr lang="vi-VN" sz="2000" dirty="0" smtClean="0">
                <a:latin typeface="Calibri" panose="020F0502020204030204" pitchFamily="34" charset="0"/>
                <a:cs typeface="Calibri" panose="020F0502020204030204" pitchFamily="34" charset="0"/>
              </a:rPr>
              <a:t>decizional</a:t>
            </a:r>
            <a:r>
              <a:rPr lang="ro-RO" sz="2000" dirty="0" smtClean="0">
                <a:latin typeface="Calibri" panose="020F0502020204030204" pitchFamily="34" charset="0"/>
                <a:cs typeface="Calibri" panose="020F0502020204030204" pitchFamily="34" charset="0"/>
              </a:rPr>
              <a:t> </a:t>
            </a: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Îmbunătățirea </a:t>
            </a:r>
            <a:r>
              <a:rPr lang="vi-VN" sz="2000" dirty="0">
                <a:latin typeface="Calibri" panose="020F0502020204030204" pitchFamily="34" charset="0"/>
                <a:cs typeface="Calibri" panose="020F0502020204030204" pitchFamily="34" charset="0"/>
              </a:rPr>
              <a:t>procesului de recrutare, evaluare și promovare a </a:t>
            </a:r>
            <a:r>
              <a:rPr lang="vi-VN" sz="2000" dirty="0" smtClean="0">
                <a:latin typeface="Calibri" panose="020F0502020204030204" pitchFamily="34" charset="0"/>
                <a:cs typeface="Calibri" panose="020F0502020204030204" pitchFamily="34" charset="0"/>
              </a:rPr>
              <a:t>magistraților</a:t>
            </a:r>
            <a:r>
              <a:rPr lang="ro-RO" sz="2000" dirty="0" smtClean="0">
                <a:latin typeface="Calibri" panose="020F0502020204030204" pitchFamily="34" charset="0"/>
                <a:cs typeface="Calibri" panose="020F0502020204030204" pitchFamily="34" charset="0"/>
              </a:rPr>
              <a:t>. </a:t>
            </a: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Îmbunătățirea </a:t>
            </a:r>
            <a:r>
              <a:rPr lang="vi-VN" sz="2000" dirty="0">
                <a:latin typeface="Calibri" panose="020F0502020204030204" pitchFamily="34" charset="0"/>
                <a:cs typeface="Calibri" panose="020F0502020204030204" pitchFamily="34" charset="0"/>
              </a:rPr>
              <a:t>procesului de formare la nivelul sistemului (stabilirea unor indicatori de calitate, evaluarea curriculelor de formare în raport cu cerințele, îmbunătățirea procesului de identificare a nevoilor de formare etc</a:t>
            </a:r>
            <a:r>
              <a:rPr lang="vi-VN" sz="2000" dirty="0" smtClean="0">
                <a:latin typeface="Calibri" panose="020F0502020204030204" pitchFamily="34" charset="0"/>
                <a:cs typeface="Calibri" panose="020F0502020204030204" pitchFamily="34" charset="0"/>
              </a:rPr>
              <a:t>.)</a:t>
            </a:r>
            <a:r>
              <a:rPr lang="ro-RO" sz="2000" dirty="0" smtClean="0">
                <a:latin typeface="Calibri" panose="020F0502020204030204" pitchFamily="34" charset="0"/>
                <a:cs typeface="Calibri" panose="020F0502020204030204" pitchFamily="34" charset="0"/>
              </a:rPr>
              <a:t> </a:t>
            </a:r>
            <a:r>
              <a:rPr lang="vi-VN" sz="2000" dirty="0" smtClean="0">
                <a:latin typeface="Calibri" panose="020F0502020204030204" pitchFamily="34" charset="0"/>
                <a:cs typeface="Calibri" panose="020F0502020204030204" pitchFamily="34" charset="0"/>
              </a:rPr>
              <a:t>dezvoltarea </a:t>
            </a:r>
            <a:r>
              <a:rPr lang="vi-VN" sz="2000" dirty="0">
                <a:latin typeface="Calibri" panose="020F0502020204030204" pitchFamily="34" charset="0"/>
                <a:cs typeface="Calibri" panose="020F0502020204030204" pitchFamily="34" charset="0"/>
              </a:rPr>
              <a:t>unei platforme de testare și asistență psihologică a personalului din sistemul judiciar; consolidarea capacității instituționale a CSM, INM și </a:t>
            </a:r>
            <a:r>
              <a:rPr lang="vi-VN" sz="2000" dirty="0" smtClean="0">
                <a:latin typeface="Calibri" panose="020F0502020204030204" pitchFamily="34" charset="0"/>
                <a:cs typeface="Calibri" panose="020F0502020204030204" pitchFamily="34" charset="0"/>
              </a:rPr>
              <a:t>SNG.</a:t>
            </a:r>
            <a:endParaRPr lang="vi-VN" sz="2000" dirty="0">
              <a:latin typeface="Calibri" panose="020F0502020204030204" pitchFamily="34" charset="0"/>
              <a:cs typeface="Calibri" panose="020F0502020204030204" pitchFamily="34" charset="0"/>
            </a:endParaRPr>
          </a:p>
          <a:p>
            <a:pPr algn="just"/>
            <a:endParaRPr lang="vi-VN" sz="2000" dirty="0">
              <a:latin typeface="Calibri" panose="020F0502020204030204" pitchFamily="34" charset="0"/>
              <a:cs typeface="Calibri" panose="020F0502020204030204" pitchFamily="34" charset="0"/>
            </a:endParaRPr>
          </a:p>
          <a:p>
            <a:pPr algn="just"/>
            <a:endParaRPr lang="ro-RO"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4425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a:t>
            </a:r>
            <a:r>
              <a:rPr lang="ro-RO" sz="3600" dirty="0" smtClean="0">
                <a:solidFill>
                  <a:srgbClr val="1F497D"/>
                </a:solidFill>
              </a:rPr>
              <a:t>OPERAŢIONAL </a:t>
            </a:r>
            <a:r>
              <a:rPr lang="ro-RO" sz="3600" dirty="0">
                <a:solidFill>
                  <a:srgbClr val="1F497D"/>
                </a:solidFill>
              </a:rPr>
              <a:t>CAPACITATE </a:t>
            </a:r>
            <a:r>
              <a:rPr lang="ro-RO" sz="3600" dirty="0" smtClean="0">
                <a:solidFill>
                  <a:srgbClr val="1F497D"/>
                </a:solidFill>
              </a:rPr>
              <a:t>ADMINISTRATIVĂ</a:t>
            </a:r>
            <a:r>
              <a:rPr lang="ro-RO" sz="3600" dirty="0">
                <a:solidFill>
                  <a:srgbClr val="1F497D"/>
                </a:solidFill>
              </a:rPr>
              <a:t/>
            </a:r>
            <a:br>
              <a:rPr lang="ro-RO" sz="3600" dirty="0">
                <a:solidFill>
                  <a:srgbClr val="1F497D"/>
                </a:solidFill>
              </a:rPr>
            </a:br>
            <a:r>
              <a:rPr lang="ro-RO" sz="3600" dirty="0">
                <a:solidFill>
                  <a:srgbClr val="1F497D"/>
                </a:solidFill>
              </a:rPr>
              <a:t>(POCA)</a:t>
            </a:r>
            <a:endParaRPr lang="ro-RO"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1628800"/>
            <a:ext cx="8208912" cy="5632311"/>
          </a:xfrm>
          <a:prstGeom prst="rect">
            <a:avLst/>
          </a:prstGeom>
          <a:noFill/>
        </p:spPr>
        <p:txBody>
          <a:bodyPr wrap="square" rtlCol="0">
            <a:spAutoFit/>
          </a:bodyPr>
          <a:lstStyle/>
          <a:p>
            <a:pPr marL="285750" indent="-285750">
              <a:buFont typeface="Arial" panose="020B0604020202020204" pitchFamily="34" charset="0"/>
              <a:buChar char="•"/>
            </a:pPr>
            <a:r>
              <a:rPr lang="ro-RO" sz="2000" dirty="0" smtClean="0">
                <a:latin typeface="Calibri" panose="020F0502020204030204" pitchFamily="34" charset="0"/>
                <a:cs typeface="Calibri" panose="020F0502020204030204" pitchFamily="34" charset="0"/>
              </a:rPr>
              <a:t>Tipuri </a:t>
            </a:r>
            <a:r>
              <a:rPr lang="ro-RO" sz="2000" dirty="0">
                <a:latin typeface="Calibri" panose="020F0502020204030204" pitchFamily="34" charset="0"/>
                <a:cs typeface="Calibri" panose="020F0502020204030204" pitchFamily="34" charset="0"/>
              </a:rPr>
              <a:t>de </a:t>
            </a:r>
            <a:r>
              <a:rPr lang="ro-RO" sz="2000" dirty="0" smtClean="0">
                <a:latin typeface="Calibri" panose="020F0502020204030204" pitchFamily="34" charset="0"/>
                <a:cs typeface="Calibri" panose="020F0502020204030204" pitchFamily="34" charset="0"/>
              </a:rPr>
              <a:t>proiecte:</a:t>
            </a:r>
            <a:endParaRPr lang="ro-RO" sz="2000" dirty="0" smtClean="0">
              <a:latin typeface="Calibri" panose="020F0502020204030204" pitchFamily="34" charset="0"/>
              <a:cs typeface="Calibri" panose="020F0502020204030204" pitchFamily="34" charset="0"/>
            </a:endParaRPr>
          </a:p>
          <a:p>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Consolidarea </a:t>
            </a:r>
            <a:r>
              <a:rPr lang="vi-VN" sz="2000" dirty="0">
                <a:latin typeface="Calibri" panose="020F0502020204030204" pitchFamily="34" charset="0"/>
                <a:cs typeface="Calibri" panose="020F0502020204030204" pitchFamily="34" charset="0"/>
              </a:rPr>
              <a:t>capacităţii IJ (</a:t>
            </a:r>
            <a:r>
              <a:rPr lang="vi-VN" sz="2000" dirty="0" smtClean="0">
                <a:latin typeface="Calibri" panose="020F0502020204030204" pitchFamily="34" charset="0"/>
                <a:cs typeface="Calibri" panose="020F0502020204030204" pitchFamily="34" charset="0"/>
              </a:rPr>
              <a:t>Inspecţia Judiciară) </a:t>
            </a:r>
            <a:r>
              <a:rPr lang="vi-VN" sz="2000" dirty="0">
                <a:latin typeface="Calibri" panose="020F0502020204030204" pitchFamily="34" charset="0"/>
                <a:cs typeface="Calibri" panose="020F0502020204030204" pitchFamily="34" charset="0"/>
              </a:rPr>
              <a:t>prin creşterea vitezei de reacţie, asigurarea celerităţii procedurilor de verificare și control cu privire la constatările privind conduita </a:t>
            </a:r>
            <a:r>
              <a:rPr lang="vi-VN" sz="2000" dirty="0" smtClean="0">
                <a:latin typeface="Calibri" panose="020F0502020204030204" pitchFamily="34" charset="0"/>
                <a:cs typeface="Calibri" panose="020F0502020204030204" pitchFamily="34" charset="0"/>
              </a:rPr>
              <a:t>magistraților</a:t>
            </a:r>
            <a:r>
              <a:rPr lang="ro-RO" sz="2000" dirty="0" smtClean="0">
                <a:latin typeface="Calibri" panose="020F0502020204030204" pitchFamily="34" charset="0"/>
                <a:cs typeface="Calibri" panose="020F0502020204030204" pitchFamily="34" charset="0"/>
              </a:rPr>
              <a:t>.</a:t>
            </a:r>
            <a:r>
              <a:rPr lang="vi-VN" sz="2000" dirty="0" smtClean="0">
                <a:latin typeface="Calibri" panose="020F0502020204030204" pitchFamily="34" charset="0"/>
                <a:cs typeface="Calibri" panose="020F0502020204030204" pitchFamily="34" charset="0"/>
              </a:rPr>
              <a:t> </a:t>
            </a: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Dezvoltarea </a:t>
            </a:r>
            <a:r>
              <a:rPr lang="vi-VN" sz="2000" dirty="0">
                <a:latin typeface="Calibri" panose="020F0502020204030204" pitchFamily="34" charset="0"/>
                <a:cs typeface="Calibri" panose="020F0502020204030204" pitchFamily="34" charset="0"/>
              </a:rPr>
              <a:t>sistemului național de urmărire, administrare și recuperare a creanțelor provenite din infracțiuni, inclusiv prin dezvoltarea/actualizarea periodică a sistemului informatic integrat de evidentă a creanțelor;realizarea unor evaluări independente periodice; formarea profesională a personalului din instituțiile implicate, bazată pe o abordare holistică și </a:t>
            </a:r>
            <a:r>
              <a:rPr lang="vi-VN" sz="2000" dirty="0" smtClean="0">
                <a:latin typeface="Calibri" panose="020F0502020204030204" pitchFamily="34" charset="0"/>
                <a:cs typeface="Calibri" panose="020F0502020204030204" pitchFamily="34" charset="0"/>
              </a:rPr>
              <a:t>interdisciplinară</a:t>
            </a:r>
            <a:r>
              <a:rPr lang="ro-RO" sz="2000" dirty="0" smtClean="0">
                <a:latin typeface="Calibri" panose="020F0502020204030204" pitchFamily="34" charset="0"/>
                <a:cs typeface="Calibri" panose="020F0502020204030204" pitchFamily="34" charset="0"/>
              </a:rPr>
              <a:t>.</a:t>
            </a:r>
            <a:r>
              <a:rPr lang="vi-VN" sz="2000" dirty="0" smtClean="0">
                <a:latin typeface="Calibri" panose="020F0502020204030204" pitchFamily="34" charset="0"/>
                <a:cs typeface="Calibri" panose="020F0502020204030204" pitchFamily="34" charset="0"/>
              </a:rPr>
              <a:t> </a:t>
            </a: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Elaborarea </a:t>
            </a:r>
            <a:r>
              <a:rPr lang="vi-VN" sz="2000" dirty="0">
                <a:latin typeface="Calibri" panose="020F0502020204030204" pitchFamily="34" charset="0"/>
                <a:cs typeface="Calibri" panose="020F0502020204030204" pitchFamily="34" charset="0"/>
              </a:rPr>
              <a:t>de metodologii pentru implementarea sistemului de control managerial intern, de standarde şi proceduri de </a:t>
            </a:r>
            <a:r>
              <a:rPr lang="vi-VN" sz="2000" dirty="0" smtClean="0">
                <a:latin typeface="Calibri" panose="020F0502020204030204" pitchFamily="34" charset="0"/>
                <a:cs typeface="Calibri" panose="020F0502020204030204" pitchFamily="34" charset="0"/>
              </a:rPr>
              <a:t>lucru;</a:t>
            </a:r>
            <a:r>
              <a:rPr lang="ro-RO" sz="2000" dirty="0" smtClean="0">
                <a:latin typeface="Calibri" panose="020F0502020204030204" pitchFamily="34" charset="0"/>
                <a:cs typeface="Calibri" panose="020F0502020204030204" pitchFamily="34" charset="0"/>
              </a:rPr>
              <a:t> </a:t>
            </a:r>
            <a:r>
              <a:rPr lang="vi-VN" sz="2000" dirty="0" smtClean="0">
                <a:latin typeface="Calibri" panose="020F0502020204030204" pitchFamily="34" charset="0"/>
                <a:cs typeface="Calibri" panose="020F0502020204030204" pitchFamily="34" charset="0"/>
              </a:rPr>
              <a:t>instrumente </a:t>
            </a:r>
            <a:r>
              <a:rPr lang="vi-VN" sz="2000" dirty="0">
                <a:latin typeface="Calibri" panose="020F0502020204030204" pitchFamily="34" charset="0"/>
                <a:cs typeface="Calibri" panose="020F0502020204030204" pitchFamily="34" charset="0"/>
              </a:rPr>
              <a:t>specifice de management dezvoltarea/modernizarea sistemelor IT suport și asigurarea interoperabilității/integrării cu alte sisteme IT; dezvoltarea de sisteme pentru evaluarea/monitorizarea proceselor operaționale de management și </a:t>
            </a:r>
            <a:r>
              <a:rPr lang="vi-VN" sz="2000" dirty="0" smtClean="0">
                <a:latin typeface="Calibri" panose="020F0502020204030204" pitchFamily="34" charset="0"/>
                <a:cs typeface="Calibri" panose="020F0502020204030204" pitchFamily="34" charset="0"/>
              </a:rPr>
              <a:t>securitate</a:t>
            </a:r>
            <a:r>
              <a:rPr lang="ro-RO" sz="2000" dirty="0" smtClean="0">
                <a:latin typeface="Calibri" panose="020F0502020204030204" pitchFamily="34" charset="0"/>
                <a:cs typeface="Calibri" panose="020F0502020204030204" pitchFamily="34" charset="0"/>
              </a:rPr>
              <a:t>.</a:t>
            </a:r>
            <a:r>
              <a:rPr lang="vi-VN" sz="2000" dirty="0" smtClean="0">
                <a:latin typeface="Calibri" panose="020F0502020204030204" pitchFamily="34" charset="0"/>
                <a:cs typeface="Calibri" panose="020F0502020204030204" pitchFamily="34" charset="0"/>
              </a:rPr>
              <a:t> </a:t>
            </a: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endParaRPr lang="ro-RO"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3401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7"/>
            <a:ext cx="7056784" cy="907197"/>
          </a:xfrm>
        </p:spPr>
        <p:txBody>
          <a:bodyPr/>
          <a:lstStyle/>
          <a:p>
            <a:r>
              <a:rPr lang="ro-RO" dirty="0" smtClean="0"/>
              <a:t>Programele Operaţionale 2014-2020</a:t>
            </a:r>
            <a:endParaRPr lang="ro-RO" dirty="0"/>
          </a:p>
        </p:txBody>
      </p:sp>
      <p:sp>
        <p:nvSpPr>
          <p:cNvPr id="3" name="Content Placeholder 2"/>
          <p:cNvSpPr>
            <a:spLocks noGrp="1"/>
          </p:cNvSpPr>
          <p:nvPr>
            <p:ph idx="1"/>
          </p:nvPr>
        </p:nvSpPr>
        <p:spPr>
          <a:xfrm>
            <a:off x="457200" y="2060848"/>
            <a:ext cx="7620000" cy="2232248"/>
          </a:xfrm>
        </p:spPr>
        <p:txBody>
          <a:bodyPr/>
          <a:lstStyle/>
          <a:p>
            <a:r>
              <a:rPr lang="ro-RO" dirty="0"/>
              <a:t>PROGRAMUL OPERAŢIONAL COMPETITIVITATE;</a:t>
            </a:r>
          </a:p>
          <a:p>
            <a:r>
              <a:rPr lang="ro-RO" dirty="0"/>
              <a:t>PROGRAMUL OPERAŢIONAL CAPACITATE </a:t>
            </a:r>
            <a:r>
              <a:rPr lang="ro-RO" dirty="0" smtClean="0"/>
              <a:t>ADMINISTRATIVĂ;</a:t>
            </a:r>
            <a:endParaRPr lang="ro-RO" dirty="0"/>
          </a:p>
          <a:p>
            <a:r>
              <a:rPr lang="ro-RO" dirty="0" smtClean="0"/>
              <a:t>PROGRAMUL </a:t>
            </a:r>
            <a:r>
              <a:rPr lang="ro-RO" dirty="0"/>
              <a:t>OPERAŢIONAL INFRASTRUCTURA MARE;</a:t>
            </a:r>
          </a:p>
          <a:p>
            <a:r>
              <a:rPr lang="ro-RO" dirty="0" smtClean="0"/>
              <a:t>PROGRAMUL </a:t>
            </a:r>
            <a:r>
              <a:rPr lang="ro-RO" dirty="0"/>
              <a:t>OPERAŢIONAL REGIONAL;</a:t>
            </a:r>
          </a:p>
          <a:p>
            <a:r>
              <a:rPr lang="ro-RO" dirty="0"/>
              <a:t>PROGRAMUL OPERAŢIONAL CAPITAL </a:t>
            </a:r>
            <a:r>
              <a:rPr lang="ro-RO" dirty="0" smtClean="0"/>
              <a:t>UMAN</a:t>
            </a:r>
            <a:r>
              <a:rPr lang="ro-RO" dirty="0" smtClean="0"/>
              <a:t>;</a:t>
            </a:r>
            <a:endParaRPr lang="ro-RO"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848"/>
            <a:ext cx="828675"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5994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a:t>
            </a:r>
            <a:r>
              <a:rPr lang="ro-RO" sz="3600" dirty="0" smtClean="0">
                <a:solidFill>
                  <a:srgbClr val="1F497D"/>
                </a:solidFill>
              </a:rPr>
              <a:t>OPERAŢIONAL </a:t>
            </a:r>
            <a:r>
              <a:rPr lang="ro-RO" sz="3600" dirty="0">
                <a:solidFill>
                  <a:srgbClr val="1F497D"/>
                </a:solidFill>
              </a:rPr>
              <a:t>CAPACITATE </a:t>
            </a:r>
            <a:r>
              <a:rPr lang="ro-RO" sz="3600" dirty="0" smtClean="0">
                <a:solidFill>
                  <a:srgbClr val="1F497D"/>
                </a:solidFill>
              </a:rPr>
              <a:t>ADMINISTRATIVĂ</a:t>
            </a:r>
            <a:r>
              <a:rPr lang="ro-RO" sz="3600" dirty="0">
                <a:solidFill>
                  <a:srgbClr val="1F497D"/>
                </a:solidFill>
              </a:rPr>
              <a:t/>
            </a:r>
            <a:br>
              <a:rPr lang="ro-RO" sz="3600" dirty="0">
                <a:solidFill>
                  <a:srgbClr val="1F497D"/>
                </a:solidFill>
              </a:rPr>
            </a:br>
            <a:r>
              <a:rPr lang="ro-RO" sz="3600" dirty="0">
                <a:solidFill>
                  <a:srgbClr val="1F497D"/>
                </a:solidFill>
              </a:rPr>
              <a:t>(POCA)</a:t>
            </a:r>
            <a:endParaRPr lang="ro-RO"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836"/>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1628800"/>
            <a:ext cx="8208912" cy="4093428"/>
          </a:xfrm>
          <a:prstGeom prst="rect">
            <a:avLst/>
          </a:prstGeom>
          <a:noFill/>
        </p:spPr>
        <p:txBody>
          <a:bodyPr wrap="square" rtlCol="0">
            <a:spAutoFit/>
          </a:bodyPr>
          <a:lstStyle/>
          <a:p>
            <a:pPr marL="285750" indent="-285750">
              <a:buFont typeface="Arial" panose="020B0604020202020204" pitchFamily="34" charset="0"/>
              <a:buChar char="•"/>
            </a:pPr>
            <a:r>
              <a:rPr lang="ro-RO" sz="2000" dirty="0" smtClean="0">
                <a:latin typeface="Calibri" panose="020F0502020204030204" pitchFamily="34" charset="0"/>
                <a:cs typeface="Calibri" panose="020F0502020204030204" pitchFamily="34" charset="0"/>
              </a:rPr>
              <a:t>Tipuri </a:t>
            </a:r>
            <a:r>
              <a:rPr lang="ro-RO" sz="2000" dirty="0">
                <a:latin typeface="Calibri" panose="020F0502020204030204" pitchFamily="34" charset="0"/>
                <a:cs typeface="Calibri" panose="020F0502020204030204" pitchFamily="34" charset="0"/>
              </a:rPr>
              <a:t>de </a:t>
            </a:r>
            <a:r>
              <a:rPr lang="ro-RO" sz="2000" dirty="0" smtClean="0">
                <a:latin typeface="Calibri" panose="020F0502020204030204" pitchFamily="34" charset="0"/>
                <a:cs typeface="Calibri" panose="020F0502020204030204" pitchFamily="34" charset="0"/>
              </a:rPr>
              <a:t>proiecte:</a:t>
            </a: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Măsuri </a:t>
            </a:r>
            <a:r>
              <a:rPr lang="vi-VN" sz="2000" dirty="0">
                <a:latin typeface="Calibri" panose="020F0502020204030204" pitchFamily="34" charset="0"/>
                <a:cs typeface="Calibri" panose="020F0502020204030204" pitchFamily="34" charset="0"/>
              </a:rPr>
              <a:t>de creștere a transparenței în administrația </a:t>
            </a:r>
            <a:r>
              <a:rPr lang="vi-VN" sz="2000" dirty="0" smtClean="0">
                <a:latin typeface="Calibri" panose="020F0502020204030204" pitchFamily="34" charset="0"/>
                <a:cs typeface="Calibri" panose="020F0502020204030204" pitchFamily="34" charset="0"/>
              </a:rPr>
              <a:t>public</a:t>
            </a:r>
            <a:r>
              <a:rPr lang="ro-RO" sz="2000" dirty="0">
                <a:latin typeface="Calibri" panose="020F0502020204030204" pitchFamily="34" charset="0"/>
                <a:cs typeface="Calibri" panose="020F0502020204030204" pitchFamily="34" charset="0"/>
              </a:rPr>
              <a:t>a</a:t>
            </a: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Mecanisme </a:t>
            </a:r>
            <a:r>
              <a:rPr lang="vi-VN" sz="2000" dirty="0">
                <a:latin typeface="Calibri" panose="020F0502020204030204" pitchFamily="34" charset="0"/>
                <a:cs typeface="Calibri" panose="020F0502020204030204" pitchFamily="34" charset="0"/>
              </a:rPr>
              <a:t>administrative (audit, control, </a:t>
            </a:r>
            <a:r>
              <a:rPr lang="vi-VN" sz="2000" dirty="0" smtClean="0">
                <a:latin typeface="Calibri" panose="020F0502020204030204" pitchFamily="34" charset="0"/>
                <a:cs typeface="Calibri" panose="020F0502020204030204" pitchFamily="34" charset="0"/>
              </a:rPr>
              <a:t>control</a:t>
            </a:r>
            <a:r>
              <a:rPr lang="ro-RO" sz="2000" dirty="0" smtClean="0">
                <a:latin typeface="Calibri" panose="020F0502020204030204" pitchFamily="34" charset="0"/>
                <a:cs typeface="Calibri" panose="020F0502020204030204" pitchFamily="34" charset="0"/>
              </a:rPr>
              <a:t>) </a:t>
            </a: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Consolidarea </a:t>
            </a:r>
            <a:r>
              <a:rPr lang="vi-VN" sz="2000" dirty="0">
                <a:latin typeface="Calibri" panose="020F0502020204030204" pitchFamily="34" charset="0"/>
                <a:cs typeface="Calibri" panose="020F0502020204030204" pitchFamily="34" charset="0"/>
              </a:rPr>
              <a:t>planurilor de formare a personalului din sistemul judiciar raportat la noul cadru legislativ şi evoluţia practicii judiciare. </a:t>
            </a: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Elaborarea </a:t>
            </a:r>
            <a:r>
              <a:rPr lang="vi-VN" sz="2000" dirty="0">
                <a:latin typeface="Calibri" panose="020F0502020204030204" pitchFamily="34" charset="0"/>
                <a:cs typeface="Calibri" panose="020F0502020204030204" pitchFamily="34" charset="0"/>
              </a:rPr>
              <a:t>de materiale suport pentru formare precum ghiduri, manuale, instrumente IT (e learning, sisteme audio-video, aplicații mobile etc.) etc.; </a:t>
            </a: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Organizarea </a:t>
            </a:r>
            <a:r>
              <a:rPr lang="vi-VN" sz="2000" dirty="0">
                <a:latin typeface="Calibri" panose="020F0502020204030204" pitchFamily="34" charset="0"/>
                <a:cs typeface="Calibri" panose="020F0502020204030204" pitchFamily="34" charset="0"/>
              </a:rPr>
              <a:t>de conferințe, seminarii, stagii de formare și specializare pentru formarea </a:t>
            </a:r>
            <a:r>
              <a:rPr lang="vi-VN" sz="2000" dirty="0" smtClean="0">
                <a:latin typeface="Calibri" panose="020F0502020204030204" pitchFamily="34" charset="0"/>
                <a:cs typeface="Calibri" panose="020F0502020204030204" pitchFamily="34" charset="0"/>
              </a:rPr>
              <a:t>profesională</a:t>
            </a: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Dezvoltarea </a:t>
            </a:r>
            <a:r>
              <a:rPr lang="vi-VN" sz="2000" dirty="0">
                <a:latin typeface="Calibri" panose="020F0502020204030204" pitchFamily="34" charset="0"/>
                <a:cs typeface="Calibri" panose="020F0502020204030204" pitchFamily="34" charset="0"/>
              </a:rPr>
              <a:t>şi aplicarea de politici îmbunătățite de acordare a asistenţei </a:t>
            </a:r>
            <a:r>
              <a:rPr lang="vi-VN" sz="2000" dirty="0" smtClean="0">
                <a:latin typeface="Calibri" panose="020F0502020204030204" pitchFamily="34" charset="0"/>
                <a:cs typeface="Calibri" panose="020F0502020204030204" pitchFamily="34" charset="0"/>
              </a:rPr>
              <a:t>juridice</a:t>
            </a: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Promovarea </a:t>
            </a:r>
            <a:r>
              <a:rPr lang="vi-VN" sz="2000" dirty="0">
                <a:latin typeface="Calibri" panose="020F0502020204030204" pitchFamily="34" charset="0"/>
                <a:cs typeface="Calibri" panose="020F0502020204030204" pitchFamily="34" charset="0"/>
              </a:rPr>
              <a:t>și consolidarea metodelor alternative de soluționare a </a:t>
            </a:r>
            <a:r>
              <a:rPr lang="vi-VN" sz="2000" dirty="0" smtClean="0">
                <a:latin typeface="Calibri" panose="020F0502020204030204" pitchFamily="34" charset="0"/>
                <a:cs typeface="Calibri" panose="020F0502020204030204" pitchFamily="34" charset="0"/>
              </a:rPr>
              <a:t>litigiilor</a:t>
            </a:r>
            <a:endParaRPr lang="vi-V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0075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6457528" cy="1143000"/>
          </a:xfrm>
        </p:spPr>
        <p:txBody>
          <a:bodyPr/>
          <a:lstStyle/>
          <a:p>
            <a:r>
              <a:rPr lang="ro-RO" sz="3600" dirty="0"/>
              <a:t>PROGRAMUL OPERAŢIONAL </a:t>
            </a:r>
            <a:r>
              <a:rPr lang="ro-RO" sz="3600" dirty="0" smtClean="0"/>
              <a:t>REGIONAL  (POR)</a:t>
            </a:r>
            <a:endParaRPr lang="ro-RO" sz="36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324"/>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83568" y="1556792"/>
            <a:ext cx="7704856" cy="4801314"/>
          </a:xfrm>
          <a:prstGeom prst="rect">
            <a:avLst/>
          </a:prstGeom>
          <a:noFill/>
        </p:spPr>
        <p:txBody>
          <a:bodyPr wrap="square" rtlCol="0">
            <a:spAutoFit/>
          </a:bodyPr>
          <a:lstStyle/>
          <a:p>
            <a:pPr marL="285750" indent="-285750">
              <a:buFont typeface="Arial" panose="020B0604020202020204" pitchFamily="34" charset="0"/>
              <a:buChar char="•"/>
            </a:pPr>
            <a:r>
              <a:rPr lang="ro-RO" sz="2200" dirty="0">
                <a:latin typeface="Calibri" panose="020F0502020204030204" pitchFamily="34" charset="0"/>
                <a:cs typeface="Calibri" panose="020F0502020204030204" pitchFamily="34" charset="0"/>
              </a:rPr>
              <a:t>Scopul </a:t>
            </a:r>
            <a:r>
              <a:rPr lang="ro-RO" sz="2200" dirty="0" smtClean="0">
                <a:latin typeface="Calibri" panose="020F0502020204030204" pitchFamily="34" charset="0"/>
                <a:cs typeface="Calibri" panose="020F0502020204030204" pitchFamily="34" charset="0"/>
              </a:rPr>
              <a:t>programului:</a:t>
            </a:r>
          </a:p>
          <a:p>
            <a:pPr marL="285750" indent="-285750">
              <a:buFont typeface="Arial" panose="020B0604020202020204" pitchFamily="34" charset="0"/>
              <a:buChar char="•"/>
            </a:pPr>
            <a:endParaRPr lang="ro-RO" sz="2200" dirty="0"/>
          </a:p>
          <a:p>
            <a:pPr marL="285750" indent="-285750" algn="just">
              <a:buFont typeface="Wingdings" panose="05000000000000000000" pitchFamily="2" charset="2"/>
              <a:buChar char="Ø"/>
            </a:pPr>
            <a:r>
              <a:rPr lang="vi-VN" sz="2200" dirty="0">
                <a:latin typeface="Calibri" panose="020F0502020204030204" pitchFamily="34" charset="0"/>
                <a:cs typeface="Calibri" panose="020F0502020204030204" pitchFamily="34" charset="0"/>
              </a:rPr>
              <a:t>creșterea competitivității economice și îmbunătăţirea condițiilor de viață ale comunităților locale și regionale prin sprijinirea dezvoltării mediului de afaceri, a condițiilor infrastructurale și a serviciilor, care să asigure o dezvoltare sustenabilă a regiunilor, capabile să gestioneze în mod eficient resursele, să valorifice potențialul lor de inovare și de asimilare a progresului </a:t>
            </a:r>
            <a:r>
              <a:rPr lang="vi-VN" sz="2200" dirty="0" smtClean="0">
                <a:latin typeface="Calibri" panose="020F0502020204030204" pitchFamily="34" charset="0"/>
                <a:cs typeface="Calibri" panose="020F0502020204030204" pitchFamily="34" charset="0"/>
              </a:rPr>
              <a:t>tehnologic</a:t>
            </a:r>
            <a:r>
              <a:rPr lang="ro-RO" sz="2200" dirty="0" smtClean="0">
                <a:latin typeface="Calibri" panose="020F0502020204030204" pitchFamily="34" charset="0"/>
                <a:cs typeface="Calibri" panose="020F0502020204030204" pitchFamily="34" charset="0"/>
              </a:rPr>
              <a:t>.</a:t>
            </a:r>
          </a:p>
          <a:p>
            <a:endParaRPr lang="ro-RO"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ro-RO" sz="2200" dirty="0">
                <a:latin typeface="Calibri" panose="020F0502020204030204" pitchFamily="34" charset="0"/>
                <a:cs typeface="Calibri" panose="020F0502020204030204" pitchFamily="34" charset="0"/>
              </a:rPr>
              <a:t>Alocarea bugetara a </a:t>
            </a:r>
            <a:r>
              <a:rPr lang="ro-RO" sz="2200" dirty="0" smtClean="0">
                <a:latin typeface="Calibri" panose="020F0502020204030204" pitchFamily="34" charset="0"/>
                <a:cs typeface="Calibri" panose="020F0502020204030204" pitchFamily="34" charset="0"/>
              </a:rPr>
              <a:t>programului: </a:t>
            </a:r>
            <a:r>
              <a:rPr lang="vi-VN" sz="2200" dirty="0" smtClean="0">
                <a:latin typeface="Calibri" panose="020F0502020204030204" pitchFamily="34" charset="0"/>
                <a:cs typeface="Calibri" panose="020F0502020204030204" pitchFamily="34" charset="0"/>
              </a:rPr>
              <a:t>cca</a:t>
            </a:r>
            <a:r>
              <a:rPr lang="vi-VN" sz="2200" dirty="0">
                <a:latin typeface="Calibri" panose="020F0502020204030204" pitchFamily="34" charset="0"/>
                <a:cs typeface="Calibri" panose="020F0502020204030204" pitchFamily="34" charset="0"/>
              </a:rPr>
              <a:t>. 8,25 mld </a:t>
            </a:r>
            <a:r>
              <a:rPr lang="ro-RO" sz="2200" dirty="0" smtClean="0">
                <a:latin typeface="Calibri" panose="020F0502020204030204" pitchFamily="34" charset="0"/>
                <a:cs typeface="Calibri" panose="020F0502020204030204" pitchFamily="34" charset="0"/>
              </a:rPr>
              <a:t>E</a:t>
            </a:r>
            <a:r>
              <a:rPr lang="vi-VN" sz="2200" dirty="0" smtClean="0">
                <a:latin typeface="Calibri" panose="020F0502020204030204" pitchFamily="34" charset="0"/>
                <a:cs typeface="Calibri" panose="020F0502020204030204" pitchFamily="34" charset="0"/>
              </a:rPr>
              <a:t>uro</a:t>
            </a:r>
            <a:endParaRPr lang="ro-RO" sz="22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vi-VN" sz="2200" dirty="0">
                <a:latin typeface="Calibri" panose="020F0502020204030204" pitchFamily="34" charset="0"/>
                <a:cs typeface="Calibri" panose="020F0502020204030204" pitchFamily="34" charset="0"/>
              </a:rPr>
              <a:t>Instituţia care asigură gestiunea programului</a:t>
            </a:r>
            <a:r>
              <a:rPr lang="ro-RO" sz="2200" dirty="0">
                <a:latin typeface="Calibri" panose="020F0502020204030204" pitchFamily="34" charset="0"/>
                <a:cs typeface="Calibri" panose="020F0502020204030204" pitchFamily="34" charset="0"/>
              </a:rPr>
              <a:t>: </a:t>
            </a:r>
            <a:r>
              <a:rPr lang="vi-VN" sz="2200" dirty="0">
                <a:latin typeface="Calibri" panose="020F0502020204030204" pitchFamily="34" charset="0"/>
                <a:cs typeface="Calibri" panose="020F0502020204030204" pitchFamily="34" charset="0"/>
              </a:rPr>
              <a:t>Ministerul Dezvoltării Regionale și Administrației Publice</a:t>
            </a:r>
            <a:r>
              <a:rPr lang="ro-RO" sz="2200" dirty="0">
                <a:latin typeface="Calibri" panose="020F0502020204030204" pitchFamily="34" charset="0"/>
                <a:cs typeface="Calibri" panose="020F0502020204030204" pitchFamily="34" charset="0"/>
              </a:rPr>
              <a:t>.</a:t>
            </a:r>
            <a:endParaRPr lang="vi-VN" sz="2200" dirty="0">
              <a:latin typeface="Calibri" panose="020F0502020204030204" pitchFamily="34" charset="0"/>
              <a:cs typeface="Calibri" panose="020F0502020204030204" pitchFamily="34" charset="0"/>
            </a:endParaRPr>
          </a:p>
          <a:p>
            <a:endParaRPr lang="ro-RO"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3620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6457528" cy="1143000"/>
          </a:xfrm>
        </p:spPr>
        <p:txBody>
          <a:bodyPr/>
          <a:lstStyle/>
          <a:p>
            <a:r>
              <a:rPr lang="ro-RO" sz="3600" dirty="0">
                <a:solidFill>
                  <a:srgbClr val="1F497D"/>
                </a:solidFill>
              </a:rPr>
              <a:t>PROGRAMUL OPERAŢIONAL REGIONAL  (POR)</a:t>
            </a:r>
            <a:endParaRPr lang="ro-RO"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324"/>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1556792"/>
            <a:ext cx="8064896" cy="3165610"/>
          </a:xfrm>
          <a:prstGeom prst="rect">
            <a:avLst/>
          </a:prstGeom>
          <a:noFill/>
        </p:spPr>
        <p:txBody>
          <a:bodyPr wrap="square" rtlCol="0">
            <a:spAutoFit/>
          </a:bodyPr>
          <a:lstStyle/>
          <a:p>
            <a:pPr marL="285750" indent="-285750" algn="just">
              <a:buFont typeface="Arial" panose="020B0604020202020204" pitchFamily="34" charset="0"/>
              <a:buChar char="•"/>
            </a:pPr>
            <a:r>
              <a:rPr lang="ro-RO" sz="2200" dirty="0" smtClean="0">
                <a:latin typeface="Calibri" panose="020F0502020204030204" pitchFamily="34" charset="0"/>
                <a:cs typeface="Calibri" panose="020F0502020204030204" pitchFamily="34" charset="0"/>
              </a:rPr>
              <a:t>Beneficiarii principali ai </a:t>
            </a:r>
            <a:r>
              <a:rPr lang="ro-RO" sz="2200" dirty="0" smtClean="0">
                <a:latin typeface="Calibri" panose="020F0502020204030204" pitchFamily="34" charset="0"/>
                <a:cs typeface="Calibri" panose="020F0502020204030204" pitchFamily="34" charset="0"/>
              </a:rPr>
              <a:t>programului:</a:t>
            </a:r>
          </a:p>
          <a:p>
            <a:pPr algn="just"/>
            <a:endParaRPr lang="ro-RO" sz="2200" dirty="0" smtClean="0">
              <a:latin typeface="Calibri" panose="020F0502020204030204" pitchFamily="34" charset="0"/>
              <a:cs typeface="Calibri" panose="020F0502020204030204" pitchFamily="34" charset="0"/>
            </a:endParaRPr>
          </a:p>
          <a:p>
            <a:pPr marL="342900" indent="-342900" algn="just">
              <a:lnSpc>
                <a:spcPct val="107000"/>
              </a:lnSpc>
              <a:spcAft>
                <a:spcPts val="800"/>
              </a:spcAft>
              <a:buFont typeface="Wingdings" panose="05000000000000000000" pitchFamily="2" charset="2"/>
              <a:buChar char="Ø"/>
            </a:pPr>
            <a:r>
              <a:rPr lang="en-US" sz="2200" dirty="0" err="1" smtClean="0">
                <a:latin typeface="Calibri" panose="020F0502020204030204" pitchFamily="34" charset="0"/>
                <a:ea typeface="Calibri"/>
                <a:cs typeface="Calibri" panose="020F0502020204030204" pitchFamily="34" charset="0"/>
              </a:rPr>
              <a:t>Autorități</a:t>
            </a:r>
            <a:r>
              <a:rPr lang="en-US" sz="2200" dirty="0" smtClean="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publice</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centrale</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și</a:t>
            </a:r>
            <a:r>
              <a:rPr lang="en-US" sz="2200" dirty="0">
                <a:latin typeface="Calibri" panose="020F0502020204030204" pitchFamily="34" charset="0"/>
                <a:ea typeface="Calibri"/>
                <a:cs typeface="Calibri" panose="020F0502020204030204" pitchFamily="34" charset="0"/>
              </a:rPr>
              <a:t> </a:t>
            </a:r>
            <a:r>
              <a:rPr lang="en-US" sz="2200" dirty="0" smtClean="0">
                <a:latin typeface="Calibri" panose="020F0502020204030204" pitchFamily="34" charset="0"/>
                <a:ea typeface="Calibri"/>
                <a:cs typeface="Calibri" panose="020F0502020204030204" pitchFamily="34" charset="0"/>
              </a:rPr>
              <a:t>locale</a:t>
            </a:r>
            <a:r>
              <a:rPr lang="ro-RO" sz="2200" dirty="0" smtClean="0">
                <a:latin typeface="Calibri" panose="020F0502020204030204" pitchFamily="34" charset="0"/>
                <a:ea typeface="Calibri"/>
                <a:cs typeface="Calibri" panose="020F0502020204030204" pitchFamily="34" charset="0"/>
              </a:rPr>
              <a:t>;</a:t>
            </a:r>
            <a:r>
              <a:rPr lang="en-US" sz="2200" dirty="0" smtClean="0">
                <a:latin typeface="Calibri" panose="020F0502020204030204" pitchFamily="34" charset="0"/>
                <a:ea typeface="Calibri"/>
                <a:cs typeface="Calibri" panose="020F0502020204030204" pitchFamily="34" charset="0"/>
              </a:rPr>
              <a:t> </a:t>
            </a:r>
            <a:endParaRPr lang="ro-RO" sz="2200" dirty="0" smtClean="0">
              <a:latin typeface="Calibri" panose="020F0502020204030204" pitchFamily="34" charset="0"/>
              <a:ea typeface="Calibri"/>
              <a:cs typeface="Calibri" panose="020F0502020204030204" pitchFamily="34" charset="0"/>
            </a:endParaRPr>
          </a:p>
          <a:p>
            <a:pPr marL="342900" indent="-342900" algn="just">
              <a:lnSpc>
                <a:spcPct val="107000"/>
              </a:lnSpc>
              <a:spcAft>
                <a:spcPts val="800"/>
              </a:spcAft>
              <a:buFont typeface="Wingdings" panose="05000000000000000000" pitchFamily="2" charset="2"/>
              <a:buChar char="Ø"/>
            </a:pPr>
            <a:r>
              <a:rPr lang="en-US" sz="2200" dirty="0" err="1" smtClean="0">
                <a:latin typeface="Calibri" panose="020F0502020204030204" pitchFamily="34" charset="0"/>
                <a:ea typeface="Calibri"/>
                <a:cs typeface="Calibri" panose="020F0502020204030204" pitchFamily="34" charset="0"/>
              </a:rPr>
              <a:t>Autorităţi</a:t>
            </a:r>
            <a:r>
              <a:rPr lang="en-US" sz="2200" dirty="0" smtClean="0">
                <a:latin typeface="Calibri" panose="020F0502020204030204" pitchFamily="34" charset="0"/>
                <a:ea typeface="Calibri"/>
                <a:cs typeface="Calibri" panose="020F0502020204030204" pitchFamily="34" charset="0"/>
              </a:rPr>
              <a:t> </a:t>
            </a:r>
            <a:r>
              <a:rPr lang="en-US" sz="2200" dirty="0">
                <a:latin typeface="Calibri" panose="020F0502020204030204" pitchFamily="34" charset="0"/>
                <a:ea typeface="Calibri"/>
                <a:cs typeface="Calibri" panose="020F0502020204030204" pitchFamily="34" charset="0"/>
              </a:rPr>
              <a:t>ale </a:t>
            </a:r>
            <a:r>
              <a:rPr lang="en-US" sz="2200" dirty="0" err="1">
                <a:latin typeface="Calibri" panose="020F0502020204030204" pitchFamily="34" charset="0"/>
                <a:ea typeface="Calibri"/>
                <a:cs typeface="Calibri" panose="020F0502020204030204" pitchFamily="34" charset="0"/>
              </a:rPr>
              <a:t>administraţiei</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publice</a:t>
            </a:r>
            <a:r>
              <a:rPr lang="en-US" sz="2200" dirty="0">
                <a:latin typeface="Calibri" panose="020F0502020204030204" pitchFamily="34" charset="0"/>
                <a:ea typeface="Calibri"/>
                <a:cs typeface="Calibri" panose="020F0502020204030204" pitchFamily="34" charset="0"/>
              </a:rPr>
              <a:t> locale </a:t>
            </a:r>
            <a:r>
              <a:rPr lang="en-US" sz="2200" dirty="0" err="1">
                <a:latin typeface="Calibri" panose="020F0502020204030204" pitchFamily="34" charset="0"/>
                <a:ea typeface="Calibri"/>
                <a:cs typeface="Calibri" panose="020F0502020204030204" pitchFamily="34" charset="0"/>
              </a:rPr>
              <a:t>și</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centrale</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unităţi</a:t>
            </a:r>
            <a:r>
              <a:rPr lang="en-US" sz="2200" dirty="0">
                <a:latin typeface="Calibri" panose="020F0502020204030204" pitchFamily="34" charset="0"/>
                <a:ea typeface="Calibri"/>
                <a:cs typeface="Calibri" panose="020F0502020204030204" pitchFamily="34" charset="0"/>
              </a:rPr>
              <a:t> de cult, definite conform </a:t>
            </a:r>
            <a:r>
              <a:rPr lang="en-US" sz="2200" dirty="0" err="1">
                <a:latin typeface="Calibri" panose="020F0502020204030204" pitchFamily="34" charset="0"/>
                <a:ea typeface="Calibri"/>
                <a:cs typeface="Calibri" panose="020F0502020204030204" pitchFamily="34" charset="0"/>
              </a:rPr>
              <a:t>Legii</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nr</a:t>
            </a:r>
            <a:r>
              <a:rPr lang="en-US" sz="2200" dirty="0">
                <a:latin typeface="Calibri" panose="020F0502020204030204" pitchFamily="34" charset="0"/>
                <a:ea typeface="Calibri"/>
                <a:cs typeface="Calibri" panose="020F0502020204030204" pitchFamily="34" charset="0"/>
              </a:rPr>
              <a:t>. 489/2006 </a:t>
            </a:r>
            <a:r>
              <a:rPr lang="en-US" sz="2200" dirty="0" err="1">
                <a:latin typeface="Calibri" panose="020F0502020204030204" pitchFamily="34" charset="0"/>
                <a:ea typeface="Calibri"/>
                <a:cs typeface="Calibri" panose="020F0502020204030204" pitchFamily="34" charset="0"/>
              </a:rPr>
              <a:t>privind</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libertatea</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religioasă</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şi</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regimul</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juridic</a:t>
            </a:r>
            <a:r>
              <a:rPr lang="en-US" sz="2200" dirty="0">
                <a:latin typeface="Calibri" panose="020F0502020204030204" pitchFamily="34" charset="0"/>
                <a:ea typeface="Calibri"/>
                <a:cs typeface="Calibri" panose="020F0502020204030204" pitchFamily="34" charset="0"/>
              </a:rPr>
              <a:t> al </a:t>
            </a:r>
            <a:r>
              <a:rPr lang="en-US" sz="2200" dirty="0" err="1">
                <a:latin typeface="Calibri" panose="020F0502020204030204" pitchFamily="34" charset="0"/>
                <a:ea typeface="Calibri"/>
                <a:cs typeface="Calibri" panose="020F0502020204030204" pitchFamily="34" charset="0"/>
              </a:rPr>
              <a:t>cultelor</a:t>
            </a:r>
            <a:r>
              <a:rPr lang="en-US" sz="2200" dirty="0">
                <a:latin typeface="Calibri" panose="020F0502020204030204" pitchFamily="34" charset="0"/>
                <a:ea typeface="Calibri"/>
                <a:cs typeface="Calibri" panose="020F0502020204030204" pitchFamily="34" charset="0"/>
              </a:rPr>
              <a:t> – </a:t>
            </a:r>
            <a:r>
              <a:rPr lang="en-US" sz="2200" dirty="0" smtClean="0">
                <a:latin typeface="Calibri" panose="020F0502020204030204" pitchFamily="34" charset="0"/>
                <a:ea typeface="Calibri"/>
                <a:cs typeface="Calibri" panose="020F0502020204030204" pitchFamily="34" charset="0"/>
              </a:rPr>
              <a:t>UC</a:t>
            </a:r>
            <a:r>
              <a:rPr lang="ro-RO" sz="2200" dirty="0" smtClean="0">
                <a:latin typeface="Calibri" panose="020F0502020204030204" pitchFamily="34" charset="0"/>
                <a:ea typeface="Calibri"/>
                <a:cs typeface="Calibri" panose="020F0502020204030204" pitchFamily="34" charset="0"/>
              </a:rPr>
              <a:t>;</a:t>
            </a:r>
            <a:r>
              <a:rPr lang="en-US" sz="2200" dirty="0" smtClean="0">
                <a:latin typeface="Calibri" panose="020F0502020204030204" pitchFamily="34" charset="0"/>
                <a:ea typeface="Calibri"/>
                <a:cs typeface="Calibri" panose="020F0502020204030204" pitchFamily="34" charset="0"/>
              </a:rPr>
              <a:t> </a:t>
            </a:r>
            <a:endParaRPr lang="ro-RO" sz="2200" dirty="0" smtClean="0">
              <a:latin typeface="Calibri" panose="020F0502020204030204" pitchFamily="34" charset="0"/>
              <a:ea typeface="Calibri"/>
              <a:cs typeface="Calibri" panose="020F0502020204030204" pitchFamily="34" charset="0"/>
            </a:endParaRPr>
          </a:p>
          <a:p>
            <a:pPr marL="342900" indent="-342900" algn="just">
              <a:lnSpc>
                <a:spcPct val="107000"/>
              </a:lnSpc>
              <a:spcAft>
                <a:spcPts val="800"/>
              </a:spcAft>
              <a:buFont typeface="Wingdings" panose="05000000000000000000" pitchFamily="2" charset="2"/>
              <a:buChar char="Ø"/>
            </a:pPr>
            <a:r>
              <a:rPr lang="en-US" sz="2200" dirty="0" smtClean="0">
                <a:latin typeface="Calibri" panose="020F0502020204030204" pitchFamily="34" charset="0"/>
                <a:ea typeface="Calibri"/>
                <a:cs typeface="Calibri" panose="020F0502020204030204" pitchFamily="34" charset="0"/>
              </a:rPr>
              <a:t>UAT-</a:t>
            </a:r>
            <a:r>
              <a:rPr lang="en-US" sz="2200" dirty="0" err="1" smtClean="0">
                <a:latin typeface="Calibri" panose="020F0502020204030204" pitchFamily="34" charset="0"/>
                <a:ea typeface="Calibri"/>
                <a:cs typeface="Calibri" panose="020F0502020204030204" pitchFamily="34" charset="0"/>
              </a:rPr>
              <a:t>uri</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parteneriate</a:t>
            </a:r>
            <a:r>
              <a:rPr lang="en-US" sz="2200" dirty="0">
                <a:latin typeface="Calibri" panose="020F0502020204030204" pitchFamily="34" charset="0"/>
                <a:ea typeface="Calibri"/>
                <a:cs typeface="Calibri" panose="020F0502020204030204" pitchFamily="34" charset="0"/>
              </a:rPr>
              <a:t> </a:t>
            </a:r>
            <a:r>
              <a:rPr lang="en-US" sz="2200" dirty="0" err="1">
                <a:latin typeface="Calibri" panose="020F0502020204030204" pitchFamily="34" charset="0"/>
                <a:ea typeface="Calibri"/>
                <a:cs typeface="Calibri" panose="020F0502020204030204" pitchFamily="34" charset="0"/>
              </a:rPr>
              <a:t>între</a:t>
            </a:r>
            <a:r>
              <a:rPr lang="en-US" sz="2200" dirty="0">
                <a:latin typeface="Calibri" panose="020F0502020204030204" pitchFamily="34" charset="0"/>
                <a:ea typeface="Calibri"/>
                <a:cs typeface="Calibri" panose="020F0502020204030204" pitchFamily="34" charset="0"/>
              </a:rPr>
              <a:t> </a:t>
            </a:r>
            <a:r>
              <a:rPr lang="en-US" sz="2200" dirty="0" smtClean="0">
                <a:latin typeface="Calibri" panose="020F0502020204030204" pitchFamily="34" charset="0"/>
                <a:ea typeface="Calibri"/>
                <a:cs typeface="Calibri" panose="020F0502020204030204" pitchFamily="34" charset="0"/>
              </a:rPr>
              <a:t>UAT-</a:t>
            </a:r>
            <a:r>
              <a:rPr lang="en-US" sz="2200" dirty="0" err="1" smtClean="0">
                <a:latin typeface="Calibri" panose="020F0502020204030204" pitchFamily="34" charset="0"/>
                <a:ea typeface="Calibri"/>
                <a:cs typeface="Calibri" panose="020F0502020204030204" pitchFamily="34" charset="0"/>
              </a:rPr>
              <a:t>uri</a:t>
            </a:r>
            <a:r>
              <a:rPr lang="ro-RO" sz="2200" dirty="0" smtClean="0">
                <a:latin typeface="Calibri" panose="020F0502020204030204" pitchFamily="34" charset="0"/>
                <a:ea typeface="Calibri"/>
                <a:cs typeface="Calibri" panose="020F0502020204030204" pitchFamily="34" charset="0"/>
              </a:rPr>
              <a:t>;</a:t>
            </a:r>
            <a:r>
              <a:rPr lang="en-US" sz="2200" dirty="0" smtClean="0">
                <a:latin typeface="Calibri" panose="020F0502020204030204" pitchFamily="34" charset="0"/>
                <a:ea typeface="Calibri"/>
                <a:cs typeface="Calibri" panose="020F0502020204030204" pitchFamily="34" charset="0"/>
              </a:rPr>
              <a:t> </a:t>
            </a:r>
            <a:endParaRPr lang="ro-RO" sz="2200" dirty="0">
              <a:latin typeface="Calibri" panose="020F0502020204030204" pitchFamily="34" charset="0"/>
              <a:ea typeface="Calibri"/>
              <a:cs typeface="Calibri" panose="020F0502020204030204" pitchFamily="34" charset="0"/>
            </a:endParaRPr>
          </a:p>
          <a:p>
            <a:pPr marL="285750" indent="-285750">
              <a:buFont typeface="Wingdings" panose="05000000000000000000" pitchFamily="2" charset="2"/>
              <a:buChar char="Ø"/>
            </a:pPr>
            <a:endParaRPr lang="ro-RO" dirty="0"/>
          </a:p>
        </p:txBody>
      </p:sp>
    </p:spTree>
    <p:extLst>
      <p:ext uri="{BB962C8B-B14F-4D97-AF65-F5344CB8AC3E}">
        <p14:creationId xmlns:p14="http://schemas.microsoft.com/office/powerpoint/2010/main" val="30781780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6457528" cy="1143000"/>
          </a:xfrm>
        </p:spPr>
        <p:txBody>
          <a:bodyPr/>
          <a:lstStyle/>
          <a:p>
            <a:r>
              <a:rPr lang="ro-RO" sz="3600" dirty="0">
                <a:solidFill>
                  <a:srgbClr val="1F497D"/>
                </a:solidFill>
              </a:rPr>
              <a:t>PROGRAMUL OPERAŢIONAL REGIONAL  (POR)</a:t>
            </a:r>
            <a:endParaRPr lang="ro-RO"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324"/>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1556792"/>
            <a:ext cx="8064896" cy="4905189"/>
          </a:xfrm>
          <a:prstGeom prst="rect">
            <a:avLst/>
          </a:prstGeom>
          <a:noFill/>
        </p:spPr>
        <p:txBody>
          <a:bodyPr wrap="square" rtlCol="0">
            <a:spAutoFit/>
          </a:bodyPr>
          <a:lstStyle/>
          <a:p>
            <a:pPr marL="285750" indent="-285750" algn="just">
              <a:buFont typeface="Arial" panose="020B0604020202020204" pitchFamily="34" charset="0"/>
              <a:buChar char="•"/>
            </a:pPr>
            <a:r>
              <a:rPr lang="ro-RO" sz="2200" dirty="0" smtClean="0">
                <a:latin typeface="Calibri" panose="020F0502020204030204" pitchFamily="34" charset="0"/>
                <a:cs typeface="Calibri" panose="020F0502020204030204" pitchFamily="34" charset="0"/>
              </a:rPr>
              <a:t>Axe prioritare (I):</a:t>
            </a:r>
            <a:endParaRPr lang="ro-RO" sz="2200" dirty="0" smtClean="0">
              <a:latin typeface="Calibri" panose="020F0502020204030204" pitchFamily="34" charset="0"/>
              <a:cs typeface="Calibri" panose="020F0502020204030204" pitchFamily="34" charset="0"/>
            </a:endParaRPr>
          </a:p>
          <a:p>
            <a:pPr algn="just"/>
            <a:endParaRPr lang="ro-RO" sz="2200" dirty="0" smtClean="0">
              <a:latin typeface="Calibri" panose="020F0502020204030204" pitchFamily="34" charset="0"/>
              <a:cs typeface="Calibri" panose="020F0502020204030204" pitchFamily="34" charset="0"/>
            </a:endParaRPr>
          </a:p>
          <a:p>
            <a:pPr marL="342900" indent="-342900" algn="just">
              <a:lnSpc>
                <a:spcPct val="107000"/>
              </a:lnSpc>
              <a:spcAft>
                <a:spcPts val="800"/>
              </a:spcAft>
              <a:buFont typeface="Wingdings" panose="05000000000000000000" pitchFamily="2" charset="2"/>
              <a:buChar char="Ø"/>
            </a:pPr>
            <a:r>
              <a:rPr lang="en-US" sz="2200" dirty="0" err="1"/>
              <a:t>Axa</a:t>
            </a:r>
            <a:r>
              <a:rPr lang="en-US" sz="2200" dirty="0"/>
              <a:t> </a:t>
            </a:r>
            <a:r>
              <a:rPr lang="en-US" sz="2200" dirty="0" err="1"/>
              <a:t>prioritară</a:t>
            </a:r>
            <a:r>
              <a:rPr lang="en-US" sz="2200" dirty="0"/>
              <a:t> </a:t>
            </a:r>
            <a:r>
              <a:rPr lang="en-US" sz="2200" dirty="0" smtClean="0"/>
              <a:t>1</a:t>
            </a:r>
            <a:r>
              <a:rPr lang="ro-RO" sz="2200" dirty="0"/>
              <a:t>:</a:t>
            </a:r>
            <a:r>
              <a:rPr lang="en-US" sz="2200" dirty="0" smtClean="0"/>
              <a:t> </a:t>
            </a:r>
            <a:r>
              <a:rPr lang="en-US" sz="2200" dirty="0" err="1" smtClean="0"/>
              <a:t>Promovarea</a:t>
            </a:r>
            <a:r>
              <a:rPr lang="en-US" sz="2200" dirty="0" smtClean="0"/>
              <a:t> </a:t>
            </a:r>
            <a:r>
              <a:rPr lang="en-US" sz="2200" dirty="0" err="1"/>
              <a:t>transferului</a:t>
            </a:r>
            <a:r>
              <a:rPr lang="en-US" sz="2200" dirty="0"/>
              <a:t> </a:t>
            </a:r>
            <a:r>
              <a:rPr lang="en-US" sz="2200" dirty="0" err="1" smtClean="0"/>
              <a:t>tehnologic</a:t>
            </a:r>
            <a:endParaRPr lang="ro-RO" sz="2200" dirty="0" smtClean="0"/>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a:t>
            </a:r>
            <a:r>
              <a:rPr lang="en-US" sz="2200" dirty="0" smtClean="0"/>
              <a:t>2</a:t>
            </a:r>
            <a:r>
              <a:rPr lang="ro-RO" sz="2200" dirty="0" smtClean="0"/>
              <a:t>:</a:t>
            </a:r>
            <a:r>
              <a:rPr lang="en-US" sz="2200" dirty="0" smtClean="0"/>
              <a:t> </a:t>
            </a:r>
            <a:r>
              <a:rPr lang="en-US" sz="2200" dirty="0" err="1"/>
              <a:t>Îmbunătăţirea</a:t>
            </a:r>
            <a:r>
              <a:rPr lang="en-US" sz="2200" dirty="0"/>
              <a:t> </a:t>
            </a:r>
            <a:r>
              <a:rPr lang="en-US" sz="2200" dirty="0" err="1"/>
              <a:t>competitivităţii</a:t>
            </a:r>
            <a:r>
              <a:rPr lang="en-US" sz="2200" dirty="0"/>
              <a:t> </a:t>
            </a:r>
            <a:r>
              <a:rPr lang="en-US" sz="2200" dirty="0" err="1"/>
              <a:t>întreprinderilor</a:t>
            </a:r>
            <a:r>
              <a:rPr lang="en-US" sz="2200" dirty="0"/>
              <a:t> </a:t>
            </a:r>
            <a:r>
              <a:rPr lang="en-US" sz="2200" dirty="0" err="1"/>
              <a:t>mici</a:t>
            </a:r>
            <a:r>
              <a:rPr lang="en-US" sz="2200" dirty="0"/>
              <a:t> </a:t>
            </a:r>
            <a:r>
              <a:rPr lang="en-US" sz="2200" dirty="0" err="1"/>
              <a:t>şi</a:t>
            </a:r>
            <a:r>
              <a:rPr lang="en-US" sz="2200" dirty="0"/>
              <a:t> </a:t>
            </a:r>
            <a:r>
              <a:rPr lang="en-US" sz="2200" dirty="0" err="1" smtClean="0"/>
              <a:t>mijlocii</a:t>
            </a:r>
            <a:endParaRPr lang="ro-RO" sz="2200" dirty="0" smtClean="0"/>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a:t>
            </a:r>
            <a:r>
              <a:rPr lang="ro-RO" sz="2200" dirty="0" smtClean="0"/>
              <a:t>3</a:t>
            </a:r>
            <a:r>
              <a:rPr lang="en-US" sz="2200" dirty="0" smtClean="0"/>
              <a:t>: </a:t>
            </a:r>
            <a:r>
              <a:rPr lang="en-US" sz="2200" dirty="0" err="1"/>
              <a:t>Sprijinirea</a:t>
            </a:r>
            <a:r>
              <a:rPr lang="en-US" sz="2200" dirty="0"/>
              <a:t> </a:t>
            </a:r>
            <a:r>
              <a:rPr lang="en-US" sz="2200" dirty="0" err="1"/>
              <a:t>tranziției</a:t>
            </a:r>
            <a:r>
              <a:rPr lang="en-US" sz="2200" dirty="0"/>
              <a:t> </a:t>
            </a:r>
            <a:r>
              <a:rPr lang="en-US" sz="2200" dirty="0" err="1"/>
              <a:t>către</a:t>
            </a:r>
            <a:r>
              <a:rPr lang="en-US" sz="2200" dirty="0"/>
              <a:t> o </a:t>
            </a:r>
            <a:r>
              <a:rPr lang="en-US" sz="2200" dirty="0" err="1"/>
              <a:t>economie</a:t>
            </a:r>
            <a:r>
              <a:rPr lang="en-US" sz="2200" dirty="0"/>
              <a:t> cu </a:t>
            </a:r>
            <a:r>
              <a:rPr lang="en-US" sz="2200" dirty="0" err="1"/>
              <a:t>emisii</a:t>
            </a:r>
            <a:r>
              <a:rPr lang="en-US" sz="2200" dirty="0"/>
              <a:t> </a:t>
            </a:r>
            <a:r>
              <a:rPr lang="en-US" sz="2200" dirty="0" err="1"/>
              <a:t>scăzute</a:t>
            </a:r>
            <a:r>
              <a:rPr lang="en-US" sz="2200" dirty="0"/>
              <a:t> de </a:t>
            </a:r>
            <a:r>
              <a:rPr lang="en-US" sz="2200" dirty="0" smtClean="0"/>
              <a:t>carbon</a:t>
            </a:r>
            <a:endParaRPr lang="ro-RO" sz="2200" dirty="0" smtClean="0"/>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4: </a:t>
            </a:r>
            <a:r>
              <a:rPr lang="en-US" sz="2200" dirty="0" err="1"/>
              <a:t>Sprijinirea</a:t>
            </a:r>
            <a:r>
              <a:rPr lang="en-US" sz="2200" dirty="0"/>
              <a:t> </a:t>
            </a:r>
            <a:r>
              <a:rPr lang="en-US" sz="2200" dirty="0" err="1"/>
              <a:t>dezvoltării</a:t>
            </a:r>
            <a:r>
              <a:rPr lang="en-US" sz="2200" dirty="0"/>
              <a:t> urbane </a:t>
            </a:r>
            <a:r>
              <a:rPr lang="en-US" sz="2200" dirty="0" err="1" smtClean="0"/>
              <a:t>durabile</a:t>
            </a:r>
            <a:endParaRPr lang="ro-RO" sz="2200" dirty="0" smtClean="0"/>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5: </a:t>
            </a:r>
            <a:r>
              <a:rPr lang="en-US" sz="2200" dirty="0" err="1"/>
              <a:t>Îmbunătățirea</a:t>
            </a:r>
            <a:r>
              <a:rPr lang="en-US" sz="2200" dirty="0"/>
              <a:t> </a:t>
            </a:r>
            <a:r>
              <a:rPr lang="en-US" sz="2200" dirty="0" err="1"/>
              <a:t>mediului</a:t>
            </a:r>
            <a:r>
              <a:rPr lang="en-US" sz="2200" dirty="0"/>
              <a:t> urban </a:t>
            </a:r>
            <a:r>
              <a:rPr lang="en-US" sz="2200" dirty="0" err="1"/>
              <a:t>și</a:t>
            </a:r>
            <a:r>
              <a:rPr lang="en-US" sz="2200" dirty="0"/>
              <a:t> </a:t>
            </a:r>
            <a:r>
              <a:rPr lang="en-US" sz="2200" dirty="0" err="1"/>
              <a:t>conservarea</a:t>
            </a:r>
            <a:r>
              <a:rPr lang="en-US" sz="2200" dirty="0"/>
              <a:t>, </a:t>
            </a:r>
            <a:r>
              <a:rPr lang="en-US" sz="2200" dirty="0" err="1"/>
              <a:t>protecția</a:t>
            </a:r>
            <a:r>
              <a:rPr lang="en-US" sz="2200" dirty="0"/>
              <a:t> </a:t>
            </a:r>
            <a:r>
              <a:rPr lang="en-US" sz="2200" dirty="0" err="1"/>
              <a:t>și</a:t>
            </a:r>
            <a:r>
              <a:rPr lang="en-US" sz="2200" dirty="0"/>
              <a:t> </a:t>
            </a:r>
            <a:r>
              <a:rPr lang="en-US" sz="2200" dirty="0" err="1"/>
              <a:t>valorificarea</a:t>
            </a:r>
            <a:r>
              <a:rPr lang="en-US" sz="2200" dirty="0"/>
              <a:t> </a:t>
            </a:r>
            <a:r>
              <a:rPr lang="en-US" sz="2200" dirty="0" err="1"/>
              <a:t>durabilă</a:t>
            </a:r>
            <a:r>
              <a:rPr lang="en-US" sz="2200" dirty="0"/>
              <a:t> a </a:t>
            </a:r>
            <a:r>
              <a:rPr lang="en-US" sz="2200" dirty="0" err="1"/>
              <a:t>patrimoniului</a:t>
            </a:r>
            <a:r>
              <a:rPr lang="en-US" sz="2200" dirty="0"/>
              <a:t> </a:t>
            </a:r>
            <a:r>
              <a:rPr lang="en-US" sz="2200" dirty="0" smtClean="0"/>
              <a:t>cultural</a:t>
            </a:r>
            <a:endParaRPr lang="ro-RO" sz="2200" dirty="0" smtClean="0"/>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6: </a:t>
            </a:r>
            <a:r>
              <a:rPr lang="en-US" sz="2200" dirty="0" err="1"/>
              <a:t>Îmbunătățirea</a:t>
            </a:r>
            <a:r>
              <a:rPr lang="en-US" sz="2200" dirty="0"/>
              <a:t> </a:t>
            </a:r>
            <a:r>
              <a:rPr lang="en-US" sz="2200" dirty="0" err="1"/>
              <a:t>infrastructurii</a:t>
            </a:r>
            <a:r>
              <a:rPr lang="en-US" sz="2200" dirty="0"/>
              <a:t> </a:t>
            </a:r>
            <a:r>
              <a:rPr lang="en-US" sz="2200" dirty="0" err="1"/>
              <a:t>rutiere</a:t>
            </a:r>
            <a:r>
              <a:rPr lang="en-US" sz="2200" dirty="0"/>
              <a:t> de </a:t>
            </a:r>
            <a:r>
              <a:rPr lang="en-US" sz="2200" dirty="0" err="1"/>
              <a:t>importanță</a:t>
            </a:r>
            <a:r>
              <a:rPr lang="en-US" sz="2200" dirty="0"/>
              <a:t> </a:t>
            </a:r>
            <a:r>
              <a:rPr lang="en-US" sz="2200" dirty="0" smtClean="0"/>
              <a:t>regional</a:t>
            </a:r>
            <a:endParaRPr lang="ro-RO" sz="2200" dirty="0"/>
          </a:p>
        </p:txBody>
      </p:sp>
    </p:spTree>
    <p:extLst>
      <p:ext uri="{BB962C8B-B14F-4D97-AF65-F5344CB8AC3E}">
        <p14:creationId xmlns:p14="http://schemas.microsoft.com/office/powerpoint/2010/main" val="119381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6457528" cy="1143000"/>
          </a:xfrm>
        </p:spPr>
        <p:txBody>
          <a:bodyPr/>
          <a:lstStyle/>
          <a:p>
            <a:r>
              <a:rPr lang="ro-RO" sz="3600" dirty="0">
                <a:solidFill>
                  <a:srgbClr val="1F497D"/>
                </a:solidFill>
              </a:rPr>
              <a:t>PROGRAMUL OPERAŢIONAL REGIONAL  (POR)</a:t>
            </a:r>
            <a:endParaRPr lang="ro-RO"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324"/>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1556792"/>
            <a:ext cx="8064896" cy="4542910"/>
          </a:xfrm>
          <a:prstGeom prst="rect">
            <a:avLst/>
          </a:prstGeom>
          <a:noFill/>
        </p:spPr>
        <p:txBody>
          <a:bodyPr wrap="square" rtlCol="0">
            <a:spAutoFit/>
          </a:bodyPr>
          <a:lstStyle/>
          <a:p>
            <a:pPr marL="285750" indent="-285750" algn="just">
              <a:buFont typeface="Arial" panose="020B0604020202020204" pitchFamily="34" charset="0"/>
              <a:buChar char="•"/>
            </a:pPr>
            <a:r>
              <a:rPr lang="ro-RO" sz="2200" dirty="0" smtClean="0">
                <a:latin typeface="Calibri" panose="020F0502020204030204" pitchFamily="34" charset="0"/>
                <a:cs typeface="Calibri" panose="020F0502020204030204" pitchFamily="34" charset="0"/>
              </a:rPr>
              <a:t>Axe prioritare (II):</a:t>
            </a:r>
            <a:endParaRPr lang="ro-RO" sz="2200" dirty="0" smtClean="0">
              <a:latin typeface="Calibri" panose="020F0502020204030204" pitchFamily="34" charset="0"/>
              <a:cs typeface="Calibri" panose="020F0502020204030204" pitchFamily="34" charset="0"/>
            </a:endParaRPr>
          </a:p>
          <a:p>
            <a:pPr algn="just"/>
            <a:endParaRPr lang="ro-RO" sz="2200" dirty="0" smtClean="0">
              <a:latin typeface="Calibri" panose="020F0502020204030204" pitchFamily="34" charset="0"/>
              <a:cs typeface="Calibri" panose="020F0502020204030204" pitchFamily="34" charset="0"/>
            </a:endParaRPr>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7: </a:t>
            </a:r>
            <a:r>
              <a:rPr lang="en-US" sz="2200" dirty="0" err="1"/>
              <a:t>Diversificarea</a:t>
            </a:r>
            <a:r>
              <a:rPr lang="en-US" sz="2200" dirty="0"/>
              <a:t> </a:t>
            </a:r>
            <a:r>
              <a:rPr lang="en-US" sz="2200" dirty="0" err="1"/>
              <a:t>economiilor</a:t>
            </a:r>
            <a:r>
              <a:rPr lang="en-US" sz="2200" dirty="0"/>
              <a:t> locale </a:t>
            </a:r>
            <a:r>
              <a:rPr lang="en-US" sz="2200" dirty="0" err="1"/>
              <a:t>prin</a:t>
            </a:r>
            <a:r>
              <a:rPr lang="en-US" sz="2200" dirty="0"/>
              <a:t> </a:t>
            </a:r>
            <a:r>
              <a:rPr lang="en-US" sz="2200" dirty="0" err="1"/>
              <a:t>dezvoltarea</a:t>
            </a:r>
            <a:r>
              <a:rPr lang="en-US" sz="2200" dirty="0"/>
              <a:t> </a:t>
            </a:r>
            <a:r>
              <a:rPr lang="en-US" sz="2200" dirty="0" err="1"/>
              <a:t>durabilă</a:t>
            </a:r>
            <a:r>
              <a:rPr lang="en-US" sz="2200" dirty="0"/>
              <a:t> a </a:t>
            </a:r>
            <a:r>
              <a:rPr lang="en-US" sz="2200" dirty="0" err="1" smtClean="0"/>
              <a:t>turismului</a:t>
            </a:r>
            <a:endParaRPr lang="ro-RO" sz="2200" dirty="0" smtClean="0"/>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8: </a:t>
            </a:r>
            <a:r>
              <a:rPr lang="en-US" sz="2200" dirty="0" err="1"/>
              <a:t>Dezvoltarea</a:t>
            </a:r>
            <a:r>
              <a:rPr lang="en-US" sz="2200" dirty="0"/>
              <a:t> </a:t>
            </a:r>
            <a:r>
              <a:rPr lang="en-US" sz="2200" dirty="0" err="1"/>
              <a:t>infrastructurii</a:t>
            </a:r>
            <a:r>
              <a:rPr lang="en-US" sz="2200" dirty="0"/>
              <a:t> de </a:t>
            </a:r>
            <a:r>
              <a:rPr lang="en-US" sz="2200" dirty="0" err="1"/>
              <a:t>sănătate</a:t>
            </a:r>
            <a:r>
              <a:rPr lang="en-US" sz="2200" dirty="0"/>
              <a:t> </a:t>
            </a:r>
            <a:r>
              <a:rPr lang="en-US" sz="2200" dirty="0" err="1"/>
              <a:t>şi</a:t>
            </a:r>
            <a:r>
              <a:rPr lang="en-US" sz="2200" dirty="0"/>
              <a:t> </a:t>
            </a:r>
            <a:r>
              <a:rPr lang="en-US" sz="2200" dirty="0" err="1" smtClean="0"/>
              <a:t>sociale</a:t>
            </a:r>
            <a:endParaRPr lang="ro-RO" sz="2200" dirty="0" smtClean="0"/>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9: </a:t>
            </a:r>
            <a:r>
              <a:rPr lang="en-US" sz="2200" dirty="0" err="1"/>
              <a:t>Sprijinirea</a:t>
            </a:r>
            <a:r>
              <a:rPr lang="en-US" sz="2200" dirty="0"/>
              <a:t> </a:t>
            </a:r>
            <a:r>
              <a:rPr lang="en-US" sz="2200" dirty="0" err="1"/>
              <a:t>regenerării</a:t>
            </a:r>
            <a:r>
              <a:rPr lang="en-US" sz="2200" dirty="0"/>
              <a:t> </a:t>
            </a:r>
            <a:r>
              <a:rPr lang="en-US" sz="2200" dirty="0" err="1"/>
              <a:t>economice</a:t>
            </a:r>
            <a:r>
              <a:rPr lang="en-US" sz="2200" dirty="0"/>
              <a:t> </a:t>
            </a:r>
            <a:r>
              <a:rPr lang="en-US" sz="2200" dirty="0" err="1"/>
              <a:t>și</a:t>
            </a:r>
            <a:r>
              <a:rPr lang="en-US" sz="2200" dirty="0"/>
              <a:t> </a:t>
            </a:r>
            <a:r>
              <a:rPr lang="en-US" sz="2200" dirty="0" err="1"/>
              <a:t>sociale</a:t>
            </a:r>
            <a:r>
              <a:rPr lang="en-US" sz="2200" dirty="0"/>
              <a:t> a </a:t>
            </a:r>
            <a:r>
              <a:rPr lang="en-US" sz="2200" dirty="0" err="1"/>
              <a:t>comunităților</a:t>
            </a:r>
            <a:r>
              <a:rPr lang="en-US" sz="2200" dirty="0"/>
              <a:t> </a:t>
            </a:r>
            <a:r>
              <a:rPr lang="en-US" sz="2200" dirty="0" err="1"/>
              <a:t>defavorizate</a:t>
            </a:r>
            <a:r>
              <a:rPr lang="en-US" sz="2200" dirty="0"/>
              <a:t> din </a:t>
            </a:r>
            <a:r>
              <a:rPr lang="en-US" sz="2200" dirty="0" err="1"/>
              <a:t>mediul</a:t>
            </a:r>
            <a:r>
              <a:rPr lang="en-US" sz="2200" dirty="0"/>
              <a:t> </a:t>
            </a:r>
            <a:r>
              <a:rPr lang="en-US" sz="2200" dirty="0" smtClean="0"/>
              <a:t>urban</a:t>
            </a:r>
            <a:endParaRPr lang="ro-RO" sz="2200" dirty="0" smtClean="0"/>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10: </a:t>
            </a:r>
            <a:r>
              <a:rPr lang="en-US" sz="2200" dirty="0" err="1"/>
              <a:t>Îmbunătățirea</a:t>
            </a:r>
            <a:r>
              <a:rPr lang="en-US" sz="2200" dirty="0"/>
              <a:t> </a:t>
            </a:r>
            <a:r>
              <a:rPr lang="en-US" sz="2200" dirty="0" err="1"/>
              <a:t>infrastructurii</a:t>
            </a:r>
            <a:r>
              <a:rPr lang="en-US" sz="2200" dirty="0"/>
              <a:t> </a:t>
            </a:r>
            <a:r>
              <a:rPr lang="en-US" sz="2200" dirty="0" err="1" smtClean="0"/>
              <a:t>educaționale</a:t>
            </a:r>
            <a:endParaRPr lang="ro-RO" sz="2200" dirty="0" smtClean="0"/>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11: </a:t>
            </a:r>
            <a:r>
              <a:rPr lang="en-US" sz="2200" dirty="0" err="1"/>
              <a:t>Extinderea</a:t>
            </a:r>
            <a:r>
              <a:rPr lang="en-US" sz="2200" dirty="0"/>
              <a:t> </a:t>
            </a:r>
            <a:r>
              <a:rPr lang="en-US" sz="2200" dirty="0" err="1"/>
              <a:t>geografică</a:t>
            </a:r>
            <a:r>
              <a:rPr lang="en-US" sz="2200" dirty="0"/>
              <a:t> a </a:t>
            </a:r>
            <a:r>
              <a:rPr lang="en-US" sz="2200" dirty="0" err="1"/>
              <a:t>sistemului</a:t>
            </a:r>
            <a:r>
              <a:rPr lang="en-US" sz="2200" dirty="0"/>
              <a:t> de </a:t>
            </a:r>
            <a:r>
              <a:rPr lang="en-US" sz="2200" dirty="0" err="1"/>
              <a:t>înregistrare</a:t>
            </a:r>
            <a:r>
              <a:rPr lang="en-US" sz="2200" dirty="0"/>
              <a:t> a </a:t>
            </a:r>
            <a:r>
              <a:rPr lang="en-US" sz="2200" dirty="0" err="1"/>
              <a:t>proprietăţilor</a:t>
            </a:r>
            <a:r>
              <a:rPr lang="en-US" sz="2200" dirty="0"/>
              <a:t> </a:t>
            </a:r>
            <a:r>
              <a:rPr lang="en-US" sz="2200" dirty="0" err="1"/>
              <a:t>în</a:t>
            </a:r>
            <a:r>
              <a:rPr lang="en-US" sz="2200" dirty="0"/>
              <a:t> </a:t>
            </a:r>
            <a:r>
              <a:rPr lang="en-US" sz="2200" dirty="0" err="1"/>
              <a:t>cadastru</a:t>
            </a:r>
            <a:r>
              <a:rPr lang="en-US" sz="2200" dirty="0"/>
              <a:t> </a:t>
            </a:r>
            <a:r>
              <a:rPr lang="en-US" sz="2200" dirty="0" err="1"/>
              <a:t>şi</a:t>
            </a:r>
            <a:r>
              <a:rPr lang="en-US" sz="2200" dirty="0"/>
              <a:t> </a:t>
            </a:r>
            <a:r>
              <a:rPr lang="en-US" sz="2200" dirty="0" err="1"/>
              <a:t>cartea</a:t>
            </a:r>
            <a:r>
              <a:rPr lang="en-US" sz="2200" dirty="0"/>
              <a:t> </a:t>
            </a:r>
            <a:r>
              <a:rPr lang="en-US" sz="2200" dirty="0" err="1" smtClean="0"/>
              <a:t>funciară</a:t>
            </a:r>
            <a:endParaRPr lang="ro-RO" sz="2200" dirty="0" smtClean="0"/>
          </a:p>
          <a:p>
            <a:pPr marL="342900" indent="-342900" algn="just">
              <a:lnSpc>
                <a:spcPct val="107000"/>
              </a:lnSpc>
              <a:spcAft>
                <a:spcPts val="800"/>
              </a:spcAft>
              <a:buFont typeface="Wingdings" panose="05000000000000000000" pitchFamily="2" charset="2"/>
              <a:buChar char="Ø"/>
            </a:pPr>
            <a:r>
              <a:rPr lang="en-US" sz="2200" dirty="0" err="1" smtClean="0"/>
              <a:t>Axa</a:t>
            </a:r>
            <a:r>
              <a:rPr lang="en-US" sz="2200" dirty="0" smtClean="0"/>
              <a:t> </a:t>
            </a:r>
            <a:r>
              <a:rPr lang="en-US" sz="2200" dirty="0" err="1"/>
              <a:t>prioritară</a:t>
            </a:r>
            <a:r>
              <a:rPr lang="en-US" sz="2200" dirty="0"/>
              <a:t> 12: </a:t>
            </a:r>
            <a:r>
              <a:rPr lang="en-US" sz="2200" dirty="0" err="1"/>
              <a:t>Asistență</a:t>
            </a:r>
            <a:r>
              <a:rPr lang="en-US" sz="2200" dirty="0"/>
              <a:t> </a:t>
            </a:r>
            <a:r>
              <a:rPr lang="en-US" sz="2200" dirty="0" err="1"/>
              <a:t>tehnică</a:t>
            </a:r>
            <a:endParaRPr lang="ro-RO" sz="2200" dirty="0"/>
          </a:p>
        </p:txBody>
      </p:sp>
    </p:spTree>
    <p:extLst>
      <p:ext uri="{BB962C8B-B14F-4D97-AF65-F5344CB8AC3E}">
        <p14:creationId xmlns:p14="http://schemas.microsoft.com/office/powerpoint/2010/main" val="1624546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6457528" cy="1143000"/>
          </a:xfrm>
        </p:spPr>
        <p:txBody>
          <a:bodyPr/>
          <a:lstStyle/>
          <a:p>
            <a:r>
              <a:rPr lang="ro-RO" sz="3600" dirty="0">
                <a:solidFill>
                  <a:srgbClr val="1F497D"/>
                </a:solidFill>
              </a:rPr>
              <a:t>PROGRAMUL OPERAŢIONAL REGIONAL  (POR)</a:t>
            </a:r>
            <a:endParaRPr lang="ro-RO"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324"/>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95536" y="1556792"/>
            <a:ext cx="7992888" cy="4154984"/>
          </a:xfrm>
          <a:prstGeom prst="rect">
            <a:avLst/>
          </a:prstGeom>
          <a:noFill/>
        </p:spPr>
        <p:txBody>
          <a:bodyPr wrap="square" rtlCol="0">
            <a:spAutoFit/>
          </a:bodyPr>
          <a:lstStyle/>
          <a:p>
            <a:pPr marL="285750" indent="-285750" algn="just">
              <a:buFont typeface="Arial" panose="020B0604020202020204" pitchFamily="34" charset="0"/>
              <a:buChar char="•"/>
            </a:pPr>
            <a:r>
              <a:rPr lang="ro-RO" sz="2200" dirty="0" smtClean="0">
                <a:latin typeface="Calibri" panose="020F0502020204030204" pitchFamily="34" charset="0"/>
                <a:cs typeface="Calibri" panose="020F0502020204030204" pitchFamily="34" charset="0"/>
              </a:rPr>
              <a:t>Tipuri de proiecte:</a:t>
            </a:r>
          </a:p>
          <a:p>
            <a:pPr marL="342900" indent="-342900" algn="just">
              <a:buFont typeface="Wingdings" panose="05000000000000000000" pitchFamily="2" charset="2"/>
              <a:buChar char="Ø"/>
            </a:pPr>
            <a:r>
              <a:rPr lang="vi-VN" sz="2200" dirty="0">
                <a:latin typeface="Calibri" panose="020F0502020204030204" pitchFamily="34" charset="0"/>
                <a:cs typeface="Calibri" panose="020F0502020204030204" pitchFamily="34" charset="0"/>
              </a:rPr>
              <a:t>crearea, modernizarea şi extinderea entitățile de inovare şi transfer tehnologic, inclusiv dotarea cu echipamente a </a:t>
            </a:r>
            <a:r>
              <a:rPr lang="vi-VN" sz="2200" dirty="0" smtClean="0">
                <a:latin typeface="Calibri" panose="020F0502020204030204" pitchFamily="34" charset="0"/>
                <a:cs typeface="Calibri" panose="020F0502020204030204" pitchFamily="34" charset="0"/>
              </a:rPr>
              <a:t>acestora</a:t>
            </a:r>
            <a:r>
              <a:rPr lang="ro-RO" sz="2200" dirty="0" smtClean="0">
                <a:latin typeface="Calibri" panose="020F0502020204030204" pitchFamily="34" charset="0"/>
                <a:cs typeface="Calibri" panose="020F0502020204030204" pitchFamily="34" charset="0"/>
              </a:rPr>
              <a:t>;</a:t>
            </a:r>
            <a:endParaRPr lang="vi-VN" sz="22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200" dirty="0" smtClean="0">
                <a:latin typeface="Calibri" panose="020F0502020204030204" pitchFamily="34" charset="0"/>
                <a:cs typeface="Calibri" panose="020F0502020204030204" pitchFamily="34" charset="0"/>
              </a:rPr>
              <a:t>achiziționarea </a:t>
            </a:r>
            <a:r>
              <a:rPr lang="vi-VN" sz="2200" dirty="0">
                <a:latin typeface="Calibri" panose="020F0502020204030204" pitchFamily="34" charset="0"/>
                <a:cs typeface="Calibri" panose="020F0502020204030204" pitchFamily="34" charset="0"/>
              </a:rPr>
              <a:t>de servicii tehnologice </a:t>
            </a:r>
            <a:r>
              <a:rPr lang="vi-VN" sz="2200" dirty="0" smtClean="0">
                <a:latin typeface="Calibri" panose="020F0502020204030204" pitchFamily="34" charset="0"/>
                <a:cs typeface="Calibri" panose="020F0502020204030204" pitchFamily="34" charset="0"/>
              </a:rPr>
              <a:t>specifice</a:t>
            </a:r>
            <a:r>
              <a:rPr lang="ro-RO" sz="2200" dirty="0" smtClean="0">
                <a:latin typeface="Calibri" panose="020F0502020204030204" pitchFamily="34" charset="0"/>
                <a:cs typeface="Calibri" panose="020F0502020204030204" pitchFamily="34" charset="0"/>
              </a:rPr>
              <a:t> </a:t>
            </a:r>
            <a:r>
              <a:rPr lang="vi-VN" sz="2200" dirty="0" smtClean="0">
                <a:latin typeface="Calibri" panose="020F0502020204030204" pitchFamily="34" charset="0"/>
                <a:cs typeface="Calibri" panose="020F0502020204030204" pitchFamily="34" charset="0"/>
              </a:rPr>
              <a:t>inclusiv </a:t>
            </a:r>
            <a:r>
              <a:rPr lang="vi-VN" sz="2200" dirty="0">
                <a:latin typeface="Calibri" panose="020F0502020204030204" pitchFamily="34" charset="0"/>
                <a:cs typeface="Calibri" panose="020F0502020204030204" pitchFamily="34" charset="0"/>
              </a:rPr>
              <a:t>consultanță specializată în afaceri</a:t>
            </a:r>
            <a:r>
              <a:rPr lang="vi-VN" sz="2200" dirty="0" smtClean="0">
                <a:latin typeface="Calibri" panose="020F0502020204030204" pitchFamily="34" charset="0"/>
                <a:cs typeface="Calibri" panose="020F0502020204030204" pitchFamily="34" charset="0"/>
              </a:rPr>
              <a:t>;</a:t>
            </a:r>
            <a:endParaRPr lang="ro-RO" sz="22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vi-VN" sz="2200" dirty="0">
                <a:latin typeface="Calibri" panose="020F0502020204030204" pitchFamily="34" charset="0"/>
                <a:cs typeface="Calibri" panose="020F0502020204030204" pitchFamily="34" charset="0"/>
              </a:rPr>
              <a:t>crearea şi actualizarea platformelor de tranzacţionare pentru cererea şi oferta de proprietate </a:t>
            </a:r>
            <a:r>
              <a:rPr lang="vi-VN" sz="2200" dirty="0" smtClean="0">
                <a:latin typeface="Calibri" panose="020F0502020204030204" pitchFamily="34" charset="0"/>
                <a:cs typeface="Calibri" panose="020F0502020204030204" pitchFamily="34" charset="0"/>
              </a:rPr>
              <a:t>intelectuală</a:t>
            </a:r>
            <a:r>
              <a:rPr lang="ro-RO" sz="2200" dirty="0" smtClean="0">
                <a:latin typeface="Calibri" panose="020F0502020204030204" pitchFamily="34" charset="0"/>
                <a:cs typeface="Calibri" panose="020F0502020204030204" pitchFamily="34" charset="0"/>
              </a:rPr>
              <a:t>;</a:t>
            </a:r>
            <a:r>
              <a:rPr lang="ro-RO" sz="2200" dirty="0">
                <a:latin typeface="Calibri" panose="020F0502020204030204" pitchFamily="34" charset="0"/>
                <a:cs typeface="Calibri" panose="020F0502020204030204" pitchFamily="34" charset="0"/>
              </a:rPr>
              <a:t> </a:t>
            </a:r>
            <a:endParaRPr lang="ro-RO" sz="2200" dirty="0" smtClean="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vi-VN" sz="2200" dirty="0" smtClean="0">
                <a:latin typeface="Calibri" panose="020F0502020204030204" pitchFamily="34" charset="0"/>
                <a:cs typeface="Calibri" panose="020F0502020204030204" pitchFamily="34" charset="0"/>
              </a:rPr>
              <a:t>instalare </a:t>
            </a:r>
            <a:r>
              <a:rPr lang="vi-VN" sz="2200" dirty="0">
                <a:latin typeface="Calibri" panose="020F0502020204030204" pitchFamily="34" charset="0"/>
                <a:cs typeface="Calibri" panose="020F0502020204030204" pitchFamily="34" charset="0"/>
              </a:rPr>
              <a:t>Wi-Fi în spațiile </a:t>
            </a:r>
            <a:r>
              <a:rPr lang="vi-VN" sz="2200" dirty="0" smtClean="0">
                <a:latin typeface="Calibri" panose="020F0502020204030204" pitchFamily="34" charset="0"/>
                <a:cs typeface="Calibri" panose="020F0502020204030204" pitchFamily="34" charset="0"/>
              </a:rPr>
              <a:t>publice</a:t>
            </a:r>
            <a:r>
              <a:rPr lang="ro-RO" sz="2200" dirty="0" smtClean="0">
                <a:latin typeface="Calibri" panose="020F0502020204030204" pitchFamily="34" charset="0"/>
                <a:cs typeface="Calibri" panose="020F0502020204030204" pitchFamily="34" charset="0"/>
              </a:rPr>
              <a:t>.</a:t>
            </a:r>
            <a:endParaRPr lang="ro-RO" sz="2200" dirty="0" smtClean="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vi-VN" sz="2200" dirty="0" smtClean="0">
                <a:latin typeface="Calibri" panose="020F0502020204030204" pitchFamily="34" charset="0"/>
                <a:cs typeface="Calibri" panose="020F0502020204030204" pitchFamily="34" charset="0"/>
              </a:rPr>
              <a:t>înregistrarea </a:t>
            </a:r>
            <a:r>
              <a:rPr lang="vi-VN" sz="2200" dirty="0">
                <a:latin typeface="Calibri" panose="020F0502020204030204" pitchFamily="34" charset="0"/>
                <a:cs typeface="Calibri" panose="020F0502020204030204" pitchFamily="34" charset="0"/>
              </a:rPr>
              <a:t>sistematică a proprietăților imobiliare în zonele rurale selectate, prin: (i) efectuarea de servicii de înregistrare sistematică; și (ii) conversia în format digital a documentelor analogice </a:t>
            </a:r>
            <a:r>
              <a:rPr lang="vi-VN" sz="2200" dirty="0" smtClean="0">
                <a:latin typeface="Calibri" panose="020F0502020204030204" pitchFamily="34" charset="0"/>
                <a:cs typeface="Calibri" panose="020F0502020204030204" pitchFamily="34" charset="0"/>
              </a:rPr>
              <a:t>existente</a:t>
            </a:r>
            <a:r>
              <a:rPr lang="ro-RO" sz="2200" dirty="0" smtClean="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8323969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88640"/>
            <a:ext cx="6457528" cy="1143000"/>
          </a:xfrm>
        </p:spPr>
        <p:txBody>
          <a:bodyPr/>
          <a:lstStyle/>
          <a:p>
            <a:r>
              <a:rPr lang="ro-RO" sz="3600" dirty="0">
                <a:solidFill>
                  <a:srgbClr val="1F497D"/>
                </a:solidFill>
              </a:rPr>
              <a:t>PROGRAMUL OPERAŢIONAL </a:t>
            </a:r>
            <a:r>
              <a:rPr lang="ro-RO" sz="3600" dirty="0" smtClean="0">
                <a:solidFill>
                  <a:srgbClr val="1F497D"/>
                </a:solidFill>
              </a:rPr>
              <a:t>CAPITAL </a:t>
            </a:r>
            <a:r>
              <a:rPr lang="ro-RO" sz="3600" dirty="0">
                <a:solidFill>
                  <a:srgbClr val="1F497D"/>
                </a:solidFill>
              </a:rPr>
              <a:t>UMAN (</a:t>
            </a:r>
            <a:r>
              <a:rPr lang="ro-RO" sz="3600" dirty="0" smtClean="0">
                <a:solidFill>
                  <a:srgbClr val="1F497D"/>
                </a:solidFill>
              </a:rPr>
              <a:t>POCU)</a:t>
            </a:r>
            <a:endParaRPr lang="ro-RO"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324"/>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67784" y="1554265"/>
            <a:ext cx="8020640" cy="4401205"/>
          </a:xfrm>
          <a:prstGeom prst="rect">
            <a:avLst/>
          </a:prstGeom>
          <a:noFill/>
        </p:spPr>
        <p:txBody>
          <a:bodyPr wrap="square" rtlCol="0">
            <a:spAutoFit/>
          </a:bodyPr>
          <a:lstStyle/>
          <a:p>
            <a:pPr marL="342900" indent="-342900" algn="just">
              <a:buFont typeface="Arial" panose="020B0604020202020204" pitchFamily="34" charset="0"/>
              <a:buChar char="•"/>
            </a:pPr>
            <a:r>
              <a:rPr lang="ro-RO" sz="2000" dirty="0">
                <a:latin typeface="Calibri" panose="020F0502020204030204" pitchFamily="34" charset="0"/>
                <a:cs typeface="Calibri" panose="020F0502020204030204" pitchFamily="34" charset="0"/>
              </a:rPr>
              <a:t> Scopul </a:t>
            </a:r>
            <a:r>
              <a:rPr lang="ro-RO" sz="2000" dirty="0" smtClean="0">
                <a:latin typeface="Calibri" panose="020F0502020204030204" pitchFamily="34" charset="0"/>
                <a:cs typeface="Calibri" panose="020F0502020204030204" pitchFamily="34" charset="0"/>
              </a:rPr>
              <a:t>programului:</a:t>
            </a:r>
          </a:p>
          <a:p>
            <a:pPr algn="just"/>
            <a:endParaRPr lang="ro-RO"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stabilirea </a:t>
            </a:r>
            <a:r>
              <a:rPr lang="vi-VN" sz="2000" dirty="0">
                <a:latin typeface="Calibri" panose="020F0502020204030204" pitchFamily="34" charset="0"/>
                <a:cs typeface="Calibri" panose="020F0502020204030204" pitchFamily="34" charset="0"/>
              </a:rPr>
              <a:t>priorităților de investiții, obiectivele specifice și acțiunile asumate de către România în domeniul resurselor </a:t>
            </a:r>
            <a:r>
              <a:rPr lang="vi-VN" sz="2000" dirty="0" smtClean="0">
                <a:latin typeface="Calibri" panose="020F0502020204030204" pitchFamily="34" charset="0"/>
                <a:cs typeface="Calibri" panose="020F0502020204030204" pitchFamily="34" charset="0"/>
              </a:rPr>
              <a:t>umane</a:t>
            </a:r>
            <a:r>
              <a:rPr lang="ro-RO" sz="2000" dirty="0">
                <a:latin typeface="Calibri" panose="020F0502020204030204" pitchFamily="34" charset="0"/>
                <a:cs typeface="Calibri" panose="020F0502020204030204" pitchFamily="34" charset="0"/>
              </a:rPr>
              <a:t>;</a:t>
            </a:r>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en-GB" sz="2000" dirty="0" err="1" smtClean="0">
                <a:latin typeface="Calibri" panose="020F0502020204030204" pitchFamily="34" charset="0"/>
                <a:cs typeface="Calibri" panose="020F0502020204030204" pitchFamily="34" charset="0"/>
              </a:rPr>
              <a:t>urmărește</a:t>
            </a:r>
            <a:r>
              <a:rPr lang="en-GB" sz="2000" dirty="0" smtClean="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integrarea</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nevoilor</a:t>
            </a:r>
            <a:r>
              <a:rPr lang="en-GB" sz="2000" dirty="0">
                <a:latin typeface="Calibri" panose="020F0502020204030204" pitchFamily="34" charset="0"/>
                <a:cs typeface="Calibri" panose="020F0502020204030204" pitchFamily="34" charset="0"/>
              </a:rPr>
              <a:t> de </a:t>
            </a:r>
            <a:r>
              <a:rPr lang="en-GB" sz="2000" dirty="0" err="1">
                <a:latin typeface="Calibri" panose="020F0502020204030204" pitchFamily="34" charset="0"/>
                <a:cs typeface="Calibri" panose="020F0502020204030204" pitchFamily="34" charset="0"/>
              </a:rPr>
              <a:t>dezvoltare</a:t>
            </a:r>
            <a:r>
              <a:rPr lang="en-GB" sz="2000" dirty="0">
                <a:latin typeface="Calibri" panose="020F0502020204030204" pitchFamily="34" charset="0"/>
                <a:cs typeface="Calibri" panose="020F0502020204030204" pitchFamily="34" charset="0"/>
              </a:rPr>
              <a:t> a </a:t>
            </a:r>
            <a:r>
              <a:rPr lang="en-GB" sz="2000" dirty="0" err="1">
                <a:latin typeface="Calibri" panose="020F0502020204030204" pitchFamily="34" charset="0"/>
                <a:cs typeface="Calibri" panose="020F0502020204030204" pitchFamily="34" charset="0"/>
              </a:rPr>
              <a:t>resurselor</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umane</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în</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ansamblul</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programelor</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și</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politicilor</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publice</a:t>
            </a:r>
            <a:r>
              <a:rPr lang="en-GB" sz="2000" dirty="0">
                <a:latin typeface="Calibri" panose="020F0502020204030204" pitchFamily="34" charset="0"/>
                <a:cs typeface="Calibri" panose="020F0502020204030204" pitchFamily="34" charset="0"/>
              </a:rPr>
              <a:t> ale </a:t>
            </a:r>
            <a:r>
              <a:rPr lang="en-GB" sz="2000" dirty="0" err="1">
                <a:latin typeface="Calibri" panose="020F0502020204030204" pitchFamily="34" charset="0"/>
                <a:cs typeface="Calibri" panose="020F0502020204030204" pitchFamily="34" charset="0"/>
              </a:rPr>
              <a:t>României</a:t>
            </a:r>
            <a:r>
              <a:rPr lang="en-GB" sz="2000" dirty="0">
                <a:latin typeface="Calibri" panose="020F0502020204030204" pitchFamily="34" charset="0"/>
                <a:cs typeface="Calibri" panose="020F0502020204030204" pitchFamily="34" charset="0"/>
              </a:rPr>
              <a:t>, ca </a:t>
            </a:r>
            <a:r>
              <a:rPr lang="en-GB" sz="2000" dirty="0" smtClean="0">
                <a:latin typeface="Calibri" panose="020F0502020204030204" pitchFamily="34" charset="0"/>
                <a:cs typeface="Calibri" panose="020F0502020204030204" pitchFamily="34" charset="0"/>
              </a:rPr>
              <a:t>S</a:t>
            </a:r>
            <a:r>
              <a:rPr lang="ro-RO" sz="2000" dirty="0" smtClean="0">
                <a:latin typeface="Calibri" panose="020F0502020204030204" pitchFamily="34" charset="0"/>
                <a:cs typeface="Calibri" panose="020F0502020204030204" pitchFamily="34" charset="0"/>
              </a:rPr>
              <a:t>tat </a:t>
            </a:r>
            <a:r>
              <a:rPr lang="en-GB" sz="2000" dirty="0" smtClean="0">
                <a:latin typeface="Calibri" panose="020F0502020204030204" pitchFamily="34" charset="0"/>
                <a:cs typeface="Calibri" panose="020F0502020204030204" pitchFamily="34" charset="0"/>
              </a:rPr>
              <a:t>M</a:t>
            </a:r>
            <a:r>
              <a:rPr lang="ro-RO" sz="2000" dirty="0" smtClean="0">
                <a:latin typeface="Calibri" panose="020F0502020204030204" pitchFamily="34" charset="0"/>
                <a:cs typeface="Calibri" panose="020F0502020204030204" pitchFamily="34" charset="0"/>
              </a:rPr>
              <a:t>embru</a:t>
            </a: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al UE </a:t>
            </a:r>
            <a:r>
              <a:rPr lang="en-GB" sz="2000" dirty="0" err="1">
                <a:latin typeface="Calibri" panose="020F0502020204030204" pitchFamily="34" charset="0"/>
                <a:cs typeface="Calibri" panose="020F0502020204030204" pitchFamily="34" charset="0"/>
              </a:rPr>
              <a:t>și</a:t>
            </a:r>
            <a:r>
              <a:rPr lang="en-GB" sz="2000" dirty="0">
                <a:latin typeface="Calibri" panose="020F0502020204030204" pitchFamily="34" charset="0"/>
                <a:cs typeface="Calibri" panose="020F0502020204030204" pitchFamily="34" charset="0"/>
              </a:rPr>
              <a:t> are </a:t>
            </a:r>
            <a:r>
              <a:rPr lang="en-GB" sz="2000" dirty="0" err="1">
                <a:latin typeface="Calibri" panose="020F0502020204030204" pitchFamily="34" charset="0"/>
                <a:cs typeface="Calibri" panose="020F0502020204030204" pitchFamily="34" charset="0"/>
              </a:rPr>
              <a:t>în</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vedere</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valorizarea</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capitalului</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uman</a:t>
            </a:r>
            <a:r>
              <a:rPr lang="en-GB" sz="2000" dirty="0">
                <a:latin typeface="Calibri" panose="020F0502020204030204" pitchFamily="34" charset="0"/>
                <a:cs typeface="Calibri" panose="020F0502020204030204" pitchFamily="34" charset="0"/>
              </a:rPr>
              <a:t>, ca </a:t>
            </a:r>
            <a:r>
              <a:rPr lang="en-GB" sz="2000" dirty="0" err="1">
                <a:latin typeface="Calibri" panose="020F0502020204030204" pitchFamily="34" charset="0"/>
                <a:cs typeface="Calibri" panose="020F0502020204030204" pitchFamily="34" charset="0"/>
              </a:rPr>
              <a:t>resursă</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pentru</a:t>
            </a:r>
            <a:r>
              <a:rPr lang="en-GB" sz="2000" dirty="0">
                <a:latin typeface="Calibri" panose="020F0502020204030204" pitchFamily="34" charset="0"/>
                <a:cs typeface="Calibri" panose="020F0502020204030204" pitchFamily="34" charset="0"/>
              </a:rPr>
              <a:t> o </a:t>
            </a:r>
            <a:r>
              <a:rPr lang="en-GB" sz="2000" dirty="0" err="1">
                <a:latin typeface="Calibri" panose="020F0502020204030204" pitchFamily="34" charset="0"/>
                <a:cs typeface="Calibri" panose="020F0502020204030204" pitchFamily="34" charset="0"/>
              </a:rPr>
              <a:t>dezvoltare</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sustenabilă</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în</a:t>
            </a:r>
            <a:r>
              <a:rPr lang="en-GB" sz="2000" dirty="0">
                <a:latin typeface="Calibri" panose="020F0502020204030204" pitchFamily="34" charset="0"/>
                <a:cs typeface="Calibri" panose="020F0502020204030204" pitchFamily="34" charset="0"/>
              </a:rPr>
              <a:t> </a:t>
            </a:r>
            <a:r>
              <a:rPr lang="en-GB" sz="2000" dirty="0" err="1" smtClean="0">
                <a:latin typeface="Calibri" panose="020F0502020204030204" pitchFamily="34" charset="0"/>
                <a:cs typeface="Calibri" panose="020F0502020204030204" pitchFamily="34" charset="0"/>
              </a:rPr>
              <a:t>viitor</a:t>
            </a:r>
            <a:r>
              <a:rPr lang="ro-RO" sz="2000" dirty="0" smtClean="0">
                <a:latin typeface="Calibri" panose="020F0502020204030204" pitchFamily="34" charset="0"/>
                <a:cs typeface="Calibri" panose="020F0502020204030204" pitchFamily="34" charset="0"/>
              </a:rPr>
              <a:t>.</a:t>
            </a:r>
            <a:endParaRPr lang="ro-RO"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endParaRPr lang="ro-RO" sz="20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ro-RO" sz="2000" dirty="0">
                <a:latin typeface="Calibri" panose="020F0502020204030204" pitchFamily="34" charset="0"/>
                <a:cs typeface="Calibri" panose="020F0502020204030204" pitchFamily="34" charset="0"/>
              </a:rPr>
              <a:t>Alocarea bugetara a </a:t>
            </a:r>
            <a:r>
              <a:rPr lang="ro-RO" sz="2000" dirty="0" smtClean="0">
                <a:latin typeface="Calibri" panose="020F0502020204030204" pitchFamily="34" charset="0"/>
                <a:cs typeface="Calibri" panose="020F0502020204030204" pitchFamily="34" charset="0"/>
              </a:rPr>
              <a:t>programului:</a:t>
            </a:r>
            <a:r>
              <a:rPr lang="vi-VN" sz="2000" dirty="0" smtClean="0">
                <a:latin typeface="Calibri" panose="020F0502020204030204" pitchFamily="34" charset="0"/>
                <a:cs typeface="Calibri" panose="020F0502020204030204" pitchFamily="34" charset="0"/>
              </a:rPr>
              <a:t> 4</a:t>
            </a:r>
            <a:r>
              <a:rPr lang="ro-RO" sz="2000" dirty="0" smtClean="0">
                <a:latin typeface="Calibri" panose="020F0502020204030204" pitchFamily="34" charset="0"/>
                <a:cs typeface="Calibri" panose="020F0502020204030204" pitchFamily="34" charset="0"/>
              </a:rPr>
              <a:t>,</a:t>
            </a:r>
            <a:r>
              <a:rPr lang="vi-VN" sz="2000" dirty="0" smtClean="0">
                <a:latin typeface="Calibri" panose="020F0502020204030204" pitchFamily="34" charset="0"/>
                <a:cs typeface="Calibri" panose="020F0502020204030204" pitchFamily="34" charset="0"/>
              </a:rPr>
              <a:t>326 m</a:t>
            </a:r>
            <a:r>
              <a:rPr lang="ro-RO" sz="2000" dirty="0" smtClean="0">
                <a:latin typeface="Calibri" panose="020F0502020204030204" pitchFamily="34" charset="0"/>
                <a:cs typeface="Calibri" panose="020F0502020204030204" pitchFamily="34" charset="0"/>
              </a:rPr>
              <a:t>ld.</a:t>
            </a:r>
            <a:r>
              <a:rPr lang="vi-VN" sz="2000" dirty="0" smtClean="0">
                <a:latin typeface="Calibri" panose="020F0502020204030204" pitchFamily="34" charset="0"/>
                <a:cs typeface="Calibri" panose="020F0502020204030204" pitchFamily="34" charset="0"/>
              </a:rPr>
              <a:t> </a:t>
            </a:r>
            <a:r>
              <a:rPr lang="ro-RO" sz="2000" dirty="0" smtClean="0">
                <a:latin typeface="Calibri" panose="020F0502020204030204" pitchFamily="34" charset="0"/>
                <a:cs typeface="Calibri" panose="020F0502020204030204" pitchFamily="34" charset="0"/>
              </a:rPr>
              <a:t>E</a:t>
            </a:r>
            <a:r>
              <a:rPr lang="vi-VN" sz="2000" dirty="0" smtClean="0">
                <a:latin typeface="Calibri" panose="020F0502020204030204" pitchFamily="34" charset="0"/>
                <a:cs typeface="Calibri" panose="020F0502020204030204" pitchFamily="34" charset="0"/>
              </a:rPr>
              <a:t>uro</a:t>
            </a:r>
            <a:r>
              <a:rPr lang="vi-VN" sz="2000" dirty="0">
                <a:latin typeface="Calibri" panose="020F0502020204030204" pitchFamily="34" charset="0"/>
                <a:cs typeface="Calibri" panose="020F0502020204030204" pitchFamily="34" charset="0"/>
              </a:rPr>
              <a:t>. </a:t>
            </a:r>
            <a:endParaRPr lang="ro-RO" sz="2000" dirty="0" smtClean="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vi-VN" sz="2000" dirty="0">
                <a:latin typeface="Calibri" panose="020F0502020204030204" pitchFamily="34" charset="0"/>
                <a:cs typeface="Calibri" panose="020F0502020204030204" pitchFamily="34" charset="0"/>
              </a:rPr>
              <a:t>Instituţia care asigură gestiunea programului</a:t>
            </a:r>
            <a:r>
              <a:rPr lang="ro-RO" sz="2000" dirty="0">
                <a:latin typeface="Calibri" panose="020F0502020204030204" pitchFamily="34" charset="0"/>
                <a:cs typeface="Calibri" panose="020F0502020204030204" pitchFamily="34" charset="0"/>
              </a:rPr>
              <a:t>: </a:t>
            </a:r>
            <a:r>
              <a:rPr lang="vi-VN" sz="2000" dirty="0">
                <a:latin typeface="Calibri" panose="020F0502020204030204" pitchFamily="34" charset="0"/>
                <a:cs typeface="Calibri" panose="020F0502020204030204" pitchFamily="34" charset="0"/>
              </a:rPr>
              <a:t>Ministerul </a:t>
            </a:r>
            <a:r>
              <a:rPr lang="ro-RO" sz="2000" dirty="0">
                <a:latin typeface="Calibri" panose="020F0502020204030204" pitchFamily="34" charset="0"/>
                <a:cs typeface="Calibri" panose="020F0502020204030204" pitchFamily="34" charset="0"/>
              </a:rPr>
              <a:t>Fondurilor Europene.</a:t>
            </a:r>
            <a:endParaRPr lang="vi-VN" sz="2000" dirty="0">
              <a:latin typeface="Calibri" panose="020F0502020204030204" pitchFamily="34" charset="0"/>
              <a:cs typeface="Calibri" panose="020F0502020204030204" pitchFamily="34" charset="0"/>
            </a:endParaRPr>
          </a:p>
          <a:p>
            <a:pPr algn="just"/>
            <a:endParaRPr lang="ro-RO" sz="2000" dirty="0" smtClean="0">
              <a:latin typeface="Calibri" panose="020F0502020204030204" pitchFamily="34" charset="0"/>
              <a:cs typeface="Calibri" panose="020F0502020204030204" pitchFamily="34" charset="0"/>
            </a:endParaRPr>
          </a:p>
          <a:p>
            <a:pPr algn="just"/>
            <a:endParaRPr lang="vi-V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42687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6457528" cy="1143000"/>
          </a:xfrm>
        </p:spPr>
        <p:txBody>
          <a:bodyPr/>
          <a:lstStyle/>
          <a:p>
            <a:r>
              <a:rPr lang="ro-RO" sz="3600" dirty="0">
                <a:solidFill>
                  <a:srgbClr val="1F497D"/>
                </a:solidFill>
              </a:rPr>
              <a:t>PROGRAMUL OPERAŢIONAL CAPITAL UMAN (POCU)</a:t>
            </a:r>
            <a:endParaRPr lang="ro-RO"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324"/>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67784" y="1554265"/>
            <a:ext cx="7948632" cy="3785652"/>
          </a:xfrm>
          <a:prstGeom prst="rect">
            <a:avLst/>
          </a:prstGeom>
          <a:noFill/>
        </p:spPr>
        <p:txBody>
          <a:bodyPr wrap="square" rtlCol="0">
            <a:spAutoFit/>
          </a:bodyPr>
          <a:lstStyle/>
          <a:p>
            <a:pPr marL="342900" indent="-342900" algn="just">
              <a:buFont typeface="Arial" panose="020B0604020202020204" pitchFamily="34" charset="0"/>
              <a:buChar char="•"/>
            </a:pPr>
            <a:r>
              <a:rPr lang="vi-VN" sz="2000" dirty="0" smtClean="0">
                <a:latin typeface="Calibri" panose="020F0502020204030204" pitchFamily="34" charset="0"/>
                <a:cs typeface="Calibri" panose="020F0502020204030204" pitchFamily="34" charset="0"/>
              </a:rPr>
              <a:t>Beneficiarii</a:t>
            </a:r>
            <a:r>
              <a:rPr lang="ro-RO" sz="2000" dirty="0" smtClean="0">
                <a:latin typeface="Calibri" panose="020F0502020204030204" pitchFamily="34" charset="0"/>
                <a:cs typeface="Calibri" panose="020F0502020204030204" pitchFamily="34" charset="0"/>
              </a:rPr>
              <a:t> principali ai</a:t>
            </a:r>
            <a:r>
              <a:rPr lang="vi-VN" sz="2000" dirty="0" smtClean="0">
                <a:latin typeface="Calibri" panose="020F0502020204030204" pitchFamily="34" charset="0"/>
                <a:cs typeface="Calibri" panose="020F0502020204030204" pitchFamily="34" charset="0"/>
              </a:rPr>
              <a:t> </a:t>
            </a:r>
            <a:r>
              <a:rPr lang="vi-VN" sz="2000" dirty="0" smtClean="0">
                <a:latin typeface="Calibri" panose="020F0502020204030204" pitchFamily="34" charset="0"/>
                <a:cs typeface="Calibri" panose="020F0502020204030204" pitchFamily="34" charset="0"/>
              </a:rPr>
              <a:t>programului</a:t>
            </a:r>
            <a:r>
              <a:rPr lang="ro-RO" sz="2000" dirty="0" smtClean="0">
                <a:latin typeface="Calibri" panose="020F0502020204030204" pitchFamily="34" charset="0"/>
                <a:cs typeface="Calibri" panose="020F0502020204030204" pitchFamily="34" charset="0"/>
              </a:rPr>
              <a:t>:</a:t>
            </a:r>
            <a:endParaRPr lang="vi-VN"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autoritățile </a:t>
            </a:r>
            <a:r>
              <a:rPr lang="vi-VN" sz="2000" dirty="0">
                <a:latin typeface="Calibri" panose="020F0502020204030204" pitchFamily="34" charset="0"/>
                <a:cs typeface="Calibri" panose="020F0502020204030204" pitchFamily="34" charset="0"/>
              </a:rPr>
              <a:t>publice locale şi centrale cu responsabilităţi în domeniu, în parteneriat cu actori cu expertiză relevantă pentru acțiunile selectate, </a:t>
            </a:r>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administratorii </a:t>
            </a:r>
            <a:r>
              <a:rPr lang="vi-VN" sz="2000" dirty="0">
                <a:latin typeface="Calibri" panose="020F0502020204030204" pitchFamily="34" charset="0"/>
                <a:cs typeface="Calibri" panose="020F0502020204030204" pitchFamily="34" charset="0"/>
              </a:rPr>
              <a:t>schemelor de tip grant global, </a:t>
            </a:r>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Ministerul </a:t>
            </a:r>
            <a:r>
              <a:rPr lang="vi-VN" sz="2000" dirty="0">
                <a:latin typeface="Calibri" panose="020F0502020204030204" pitchFamily="34" charset="0"/>
                <a:cs typeface="Calibri" panose="020F0502020204030204" pitchFamily="34" charset="0"/>
              </a:rPr>
              <a:t>Sănătății/ autorități publice, </a:t>
            </a:r>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Instituţii </a:t>
            </a:r>
            <a:r>
              <a:rPr lang="vi-VN" sz="2000" dirty="0">
                <a:latin typeface="Calibri" panose="020F0502020204030204" pitchFamily="34" charset="0"/>
                <a:cs typeface="Calibri" panose="020F0502020204030204" pitchFamily="34" charset="0"/>
              </a:rPr>
              <a:t>de cult şi asociaţii religioase, </a:t>
            </a:r>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Ministerul </a:t>
            </a:r>
            <a:r>
              <a:rPr lang="vi-VN" sz="2000" dirty="0">
                <a:latin typeface="Calibri" panose="020F0502020204030204" pitchFamily="34" charset="0"/>
                <a:cs typeface="Calibri" panose="020F0502020204030204" pitchFamily="34" charset="0"/>
              </a:rPr>
              <a:t>Educației Naționale, Ministerul Muncii, Familiei, Protecției Sociale și Persoanelor Vârstnice, </a:t>
            </a:r>
            <a:r>
              <a:rPr lang="vi-VN" sz="2000" dirty="0" smtClean="0">
                <a:latin typeface="Calibri" panose="020F0502020204030204" pitchFamily="34" charset="0"/>
                <a:cs typeface="Calibri" panose="020F0502020204030204" pitchFamily="34" charset="0"/>
              </a:rPr>
              <a:t>Agenţia </a:t>
            </a:r>
            <a:r>
              <a:rPr lang="vi-VN" sz="2000" dirty="0">
                <a:latin typeface="Calibri" panose="020F0502020204030204" pitchFamily="34" charset="0"/>
                <a:cs typeface="Calibri" panose="020F0502020204030204" pitchFamily="34" charset="0"/>
              </a:rPr>
              <a:t>Naţională pentru Ocuparea Forţei de Muncă şi structurile teritoriale ale acesteia cu personalitate juridică, Autoritatea Naţională pentru Calificări. </a:t>
            </a:r>
            <a:endParaRPr lang="ro-RO" sz="2000" dirty="0" smtClean="0">
              <a:latin typeface="Calibri" panose="020F0502020204030204" pitchFamily="34" charset="0"/>
              <a:cs typeface="Calibri" panose="020F0502020204030204" pitchFamily="34" charset="0"/>
            </a:endParaRPr>
          </a:p>
          <a:p>
            <a:endParaRPr lang="vi-V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1526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6457528" cy="1143000"/>
          </a:xfrm>
        </p:spPr>
        <p:txBody>
          <a:bodyPr/>
          <a:lstStyle/>
          <a:p>
            <a:r>
              <a:rPr lang="ro-RO" sz="3600" dirty="0">
                <a:solidFill>
                  <a:srgbClr val="1F497D"/>
                </a:solidFill>
              </a:rPr>
              <a:t>PROGRAMUL OPERAŢIONAL CAPITAL UMAN (POCU)</a:t>
            </a:r>
            <a:endParaRPr lang="ro-RO"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324"/>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1554265"/>
            <a:ext cx="8280920" cy="5324535"/>
          </a:xfrm>
          <a:prstGeom prst="rect">
            <a:avLst/>
          </a:prstGeom>
          <a:noFill/>
        </p:spPr>
        <p:txBody>
          <a:bodyPr wrap="square" rtlCol="0">
            <a:spAutoFit/>
          </a:bodyPr>
          <a:lstStyle/>
          <a:p>
            <a:pPr marL="342900" indent="-342900">
              <a:buFont typeface="Arial" panose="020B0604020202020204" pitchFamily="34" charset="0"/>
              <a:buChar char="•"/>
            </a:pPr>
            <a:r>
              <a:rPr lang="ro-RO" sz="2000" dirty="0" smtClean="0">
                <a:latin typeface="Calibri" panose="020F0502020204030204" pitchFamily="34" charset="0"/>
                <a:cs typeface="Calibri" panose="020F0502020204030204" pitchFamily="34" charset="0"/>
              </a:rPr>
              <a:t>Axe prioritare:</a:t>
            </a:r>
          </a:p>
          <a:p>
            <a:endParaRPr lang="ro-RO"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a:latin typeface="Calibri" panose="020F0502020204030204" pitchFamily="34" charset="0"/>
                <a:cs typeface="Calibri" panose="020F0502020204030204" pitchFamily="34" charset="0"/>
              </a:rPr>
              <a:t>Axa prioritară  </a:t>
            </a:r>
            <a:r>
              <a:rPr lang="vi-VN" sz="2000" dirty="0" smtClean="0">
                <a:latin typeface="Calibri" panose="020F0502020204030204" pitchFamily="34" charset="0"/>
                <a:cs typeface="Calibri" panose="020F0502020204030204" pitchFamily="34" charset="0"/>
              </a:rPr>
              <a:t>1 </a:t>
            </a:r>
            <a:r>
              <a:rPr lang="vi-VN" sz="2000" dirty="0">
                <a:latin typeface="Calibri" panose="020F0502020204030204" pitchFamily="34" charset="0"/>
                <a:cs typeface="Calibri" panose="020F0502020204030204" pitchFamily="34" charset="0"/>
              </a:rPr>
              <a:t>Inițiativa "Locuri de munca pentru </a:t>
            </a:r>
            <a:r>
              <a:rPr lang="vi-VN" sz="2000" dirty="0" smtClean="0">
                <a:latin typeface="Calibri" panose="020F0502020204030204" pitchFamily="34" charset="0"/>
                <a:cs typeface="Calibri" panose="020F0502020204030204" pitchFamily="34" charset="0"/>
              </a:rPr>
              <a:t>tineri</a:t>
            </a:r>
            <a:r>
              <a:rPr lang="ro-RO" sz="2000" dirty="0" smtClean="0">
                <a:latin typeface="Calibri" panose="020F0502020204030204" pitchFamily="34" charset="0"/>
                <a:cs typeface="Calibri" panose="020F0502020204030204" pitchFamily="34" charset="0"/>
              </a:rPr>
              <a:t>”;</a:t>
            </a:r>
          </a:p>
          <a:p>
            <a:pPr algn="just"/>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a:latin typeface="Calibri" panose="020F0502020204030204" pitchFamily="34" charset="0"/>
                <a:cs typeface="Calibri" panose="020F0502020204030204" pitchFamily="34" charset="0"/>
              </a:rPr>
              <a:t>Axa prioritară </a:t>
            </a:r>
            <a:r>
              <a:rPr lang="vi-VN" sz="2000" dirty="0" smtClean="0">
                <a:latin typeface="Calibri" panose="020F0502020204030204" pitchFamily="34" charset="0"/>
                <a:cs typeface="Calibri" panose="020F0502020204030204" pitchFamily="34" charset="0"/>
              </a:rPr>
              <a:t>2 “</a:t>
            </a:r>
            <a:r>
              <a:rPr lang="vi-VN" sz="2000" dirty="0">
                <a:latin typeface="Calibri" panose="020F0502020204030204" pitchFamily="34" charset="0"/>
                <a:cs typeface="Calibri" panose="020F0502020204030204" pitchFamily="34" charset="0"/>
              </a:rPr>
              <a:t>Imbunătăţirea situaţiei tinerilor din categoria NEET</a:t>
            </a:r>
            <a:r>
              <a:rPr lang="vi-VN" sz="2000" dirty="0" smtClean="0">
                <a:latin typeface="Calibri" panose="020F0502020204030204" pitchFamily="34" charset="0"/>
                <a:cs typeface="Calibri" panose="020F0502020204030204" pitchFamily="34" charset="0"/>
              </a:rPr>
              <a:t>”</a:t>
            </a:r>
            <a:r>
              <a:rPr lang="ro-RO" sz="2000" dirty="0" smtClean="0">
                <a:latin typeface="Calibri" panose="020F0502020204030204" pitchFamily="34" charset="0"/>
                <a:cs typeface="Calibri" panose="020F0502020204030204" pitchFamily="34" charset="0"/>
              </a:rPr>
              <a:t>;</a:t>
            </a:r>
          </a:p>
          <a:p>
            <a:pPr algn="just"/>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pt-BR" sz="2000" dirty="0">
                <a:latin typeface="Calibri" panose="020F0502020204030204" pitchFamily="34" charset="0"/>
                <a:cs typeface="Calibri" panose="020F0502020204030204" pitchFamily="34" charset="0"/>
              </a:rPr>
              <a:t>Axa prioritară </a:t>
            </a:r>
            <a:r>
              <a:rPr lang="pt-BR" sz="2000" dirty="0" smtClean="0">
                <a:latin typeface="Calibri" panose="020F0502020204030204" pitchFamily="34" charset="0"/>
                <a:cs typeface="Calibri" panose="020F0502020204030204" pitchFamily="34" charset="0"/>
              </a:rPr>
              <a:t>3 “</a:t>
            </a:r>
            <a:r>
              <a:rPr lang="pt-BR" sz="2000" dirty="0">
                <a:latin typeface="Calibri" panose="020F0502020204030204" pitchFamily="34" charset="0"/>
                <a:cs typeface="Calibri" panose="020F0502020204030204" pitchFamily="34" charset="0"/>
              </a:rPr>
              <a:t>Locuri de muncă pentru toți</a:t>
            </a:r>
            <a:r>
              <a:rPr lang="pt-BR" sz="2000" dirty="0" smtClean="0">
                <a:latin typeface="Calibri" panose="020F0502020204030204" pitchFamily="34" charset="0"/>
                <a:cs typeface="Calibri" panose="020F0502020204030204" pitchFamily="34" charset="0"/>
              </a:rPr>
              <a:t>”</a:t>
            </a:r>
            <a:r>
              <a:rPr lang="ro-RO" sz="2000" dirty="0" smtClean="0">
                <a:latin typeface="Calibri" panose="020F0502020204030204" pitchFamily="34" charset="0"/>
                <a:cs typeface="Calibri" panose="020F0502020204030204" pitchFamily="34" charset="0"/>
              </a:rPr>
              <a:t>;</a:t>
            </a:r>
          </a:p>
          <a:p>
            <a:pPr algn="just"/>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a:latin typeface="Calibri" panose="020F0502020204030204" pitchFamily="34" charset="0"/>
                <a:cs typeface="Calibri" panose="020F0502020204030204" pitchFamily="34" charset="0"/>
              </a:rPr>
              <a:t>Axa Prioritara 4 </a:t>
            </a:r>
            <a:r>
              <a:rPr lang="vi-VN" sz="2000" dirty="0" smtClean="0">
                <a:latin typeface="Calibri" panose="020F0502020204030204" pitchFamily="34" charset="0"/>
                <a:cs typeface="Calibri" panose="020F0502020204030204" pitchFamily="34" charset="0"/>
              </a:rPr>
              <a:t>“</a:t>
            </a:r>
            <a:r>
              <a:rPr lang="vi-VN" sz="2000" dirty="0">
                <a:latin typeface="Calibri" panose="020F0502020204030204" pitchFamily="34" charset="0"/>
                <a:cs typeface="Calibri" panose="020F0502020204030204" pitchFamily="34" charset="0"/>
              </a:rPr>
              <a:t>Incluziunea socială și combaterea sărăciei</a:t>
            </a:r>
            <a:r>
              <a:rPr lang="vi-VN" sz="2000" dirty="0" smtClean="0">
                <a:latin typeface="Calibri" panose="020F0502020204030204" pitchFamily="34" charset="0"/>
                <a:cs typeface="Calibri" panose="020F0502020204030204" pitchFamily="34" charset="0"/>
              </a:rPr>
              <a:t>”</a:t>
            </a:r>
            <a:r>
              <a:rPr lang="ro-RO" sz="2000" dirty="0" smtClean="0">
                <a:latin typeface="Calibri" panose="020F0502020204030204" pitchFamily="34" charset="0"/>
                <a:cs typeface="Calibri" panose="020F0502020204030204" pitchFamily="34" charset="0"/>
              </a:rPr>
              <a:t>;</a:t>
            </a:r>
          </a:p>
          <a:p>
            <a:pPr algn="just"/>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a:latin typeface="Calibri" panose="020F0502020204030204" pitchFamily="34" charset="0"/>
                <a:cs typeface="Calibri" panose="020F0502020204030204" pitchFamily="34" charset="0"/>
              </a:rPr>
              <a:t> Axa </a:t>
            </a:r>
            <a:r>
              <a:rPr lang="vi-VN" sz="2000" dirty="0" smtClean="0">
                <a:latin typeface="Calibri" panose="020F0502020204030204" pitchFamily="34" charset="0"/>
                <a:cs typeface="Calibri" panose="020F0502020204030204" pitchFamily="34" charset="0"/>
              </a:rPr>
              <a:t>Prioritara</a:t>
            </a:r>
            <a:r>
              <a:rPr lang="ro-RO" sz="2000" dirty="0" smtClean="0">
                <a:latin typeface="Calibri" panose="020F0502020204030204" pitchFamily="34" charset="0"/>
                <a:cs typeface="Calibri" panose="020F0502020204030204" pitchFamily="34" charset="0"/>
              </a:rPr>
              <a:t> </a:t>
            </a:r>
            <a:r>
              <a:rPr lang="vi-VN" sz="2000" dirty="0" smtClean="0">
                <a:latin typeface="Calibri" panose="020F0502020204030204" pitchFamily="34" charset="0"/>
                <a:cs typeface="Calibri" panose="020F0502020204030204" pitchFamily="34" charset="0"/>
              </a:rPr>
              <a:t>5</a:t>
            </a:r>
            <a:r>
              <a:rPr lang="ro-RO" sz="2000" dirty="0" smtClean="0">
                <a:latin typeface="Calibri" panose="020F0502020204030204" pitchFamily="34" charset="0"/>
                <a:cs typeface="Calibri" panose="020F0502020204030204" pitchFamily="34" charset="0"/>
              </a:rPr>
              <a:t> </a:t>
            </a:r>
            <a:r>
              <a:rPr lang="vi-VN" sz="2000" dirty="0" smtClean="0">
                <a:latin typeface="Calibri" panose="020F0502020204030204" pitchFamily="34" charset="0"/>
                <a:cs typeface="Calibri" panose="020F0502020204030204" pitchFamily="34" charset="0"/>
              </a:rPr>
              <a:t>“Dezvoltare </a:t>
            </a:r>
            <a:r>
              <a:rPr lang="vi-VN" sz="2000" dirty="0">
                <a:latin typeface="Calibri" panose="020F0502020204030204" pitchFamily="34" charset="0"/>
                <a:cs typeface="Calibri" panose="020F0502020204030204" pitchFamily="34" charset="0"/>
              </a:rPr>
              <a:t>locală plasată sub responsabilitatea comunității</a:t>
            </a:r>
            <a:r>
              <a:rPr lang="vi-VN" sz="2000" dirty="0" smtClean="0">
                <a:latin typeface="Calibri" panose="020F0502020204030204" pitchFamily="34" charset="0"/>
                <a:cs typeface="Calibri" panose="020F0502020204030204" pitchFamily="34" charset="0"/>
              </a:rPr>
              <a:t>”</a:t>
            </a:r>
            <a:r>
              <a:rPr lang="ro-RO" sz="2000" dirty="0" smtClean="0">
                <a:latin typeface="Calibri" panose="020F0502020204030204" pitchFamily="34" charset="0"/>
                <a:cs typeface="Calibri" panose="020F0502020204030204" pitchFamily="34" charset="0"/>
              </a:rPr>
              <a:t>;</a:t>
            </a:r>
          </a:p>
          <a:p>
            <a:pPr algn="just"/>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ro-RO" sz="2000" dirty="0">
                <a:latin typeface="Calibri" panose="020F0502020204030204" pitchFamily="34" charset="0"/>
                <a:cs typeface="Calibri" panose="020F0502020204030204" pitchFamily="34" charset="0"/>
              </a:rPr>
              <a:t>Axa Prioritara </a:t>
            </a:r>
            <a:r>
              <a:rPr lang="ro-RO" sz="2000" dirty="0" smtClean="0">
                <a:latin typeface="Calibri" panose="020F0502020204030204" pitchFamily="34" charset="0"/>
                <a:cs typeface="Calibri" panose="020F0502020204030204" pitchFamily="34" charset="0"/>
              </a:rPr>
              <a:t>6 </a:t>
            </a:r>
            <a:r>
              <a:rPr lang="ro-RO" sz="2000" dirty="0">
                <a:latin typeface="Calibri" panose="020F0502020204030204" pitchFamily="34" charset="0"/>
                <a:cs typeface="Calibri" panose="020F0502020204030204" pitchFamily="34" charset="0"/>
              </a:rPr>
              <a:t>“Denumirea axei prioritare Educație și competențe</a:t>
            </a:r>
            <a:r>
              <a:rPr lang="ro-RO" sz="2000" dirty="0" smtClean="0">
                <a:latin typeface="Calibri" panose="020F0502020204030204" pitchFamily="34" charset="0"/>
                <a:cs typeface="Calibri" panose="020F0502020204030204" pitchFamily="34" charset="0"/>
              </a:rPr>
              <a:t>”;</a:t>
            </a:r>
          </a:p>
          <a:p>
            <a:pPr algn="just"/>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a:latin typeface="Calibri" panose="020F0502020204030204" pitchFamily="34" charset="0"/>
                <a:cs typeface="Calibri" panose="020F0502020204030204" pitchFamily="34" charset="0"/>
              </a:rPr>
              <a:t>Axa Prioritara 7 </a:t>
            </a:r>
            <a:r>
              <a:rPr lang="vi-VN" sz="2000" dirty="0" smtClean="0">
                <a:latin typeface="Calibri" panose="020F0502020204030204" pitchFamily="34" charset="0"/>
                <a:cs typeface="Calibri" panose="020F0502020204030204" pitchFamily="34" charset="0"/>
              </a:rPr>
              <a:t>“</a:t>
            </a:r>
            <a:r>
              <a:rPr lang="vi-VN" sz="2000" dirty="0">
                <a:latin typeface="Calibri" panose="020F0502020204030204" pitchFamily="34" charset="0"/>
                <a:cs typeface="Calibri" panose="020F0502020204030204" pitchFamily="34" charset="0"/>
              </a:rPr>
              <a:t>Denumirea axei prioritare Asistență Tehnică</a:t>
            </a:r>
            <a:r>
              <a:rPr lang="vi-VN" sz="2000" dirty="0" smtClean="0">
                <a:latin typeface="Calibri" panose="020F0502020204030204" pitchFamily="34" charset="0"/>
                <a:cs typeface="Calibri" panose="020F0502020204030204" pitchFamily="34" charset="0"/>
              </a:rPr>
              <a:t>”</a:t>
            </a:r>
            <a:r>
              <a:rPr lang="ro-RO" sz="2000" dirty="0" smtClean="0">
                <a:latin typeface="Calibri" panose="020F0502020204030204" pitchFamily="34" charset="0"/>
                <a:cs typeface="Calibri" panose="020F0502020204030204" pitchFamily="34" charset="0"/>
              </a:rPr>
              <a:t>.</a:t>
            </a:r>
          </a:p>
          <a:p>
            <a:pPr algn="just"/>
            <a:endParaRPr lang="vi-V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91384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6457528" cy="1143000"/>
          </a:xfrm>
        </p:spPr>
        <p:txBody>
          <a:bodyPr/>
          <a:lstStyle/>
          <a:p>
            <a:r>
              <a:rPr lang="ro-RO" sz="3600" dirty="0">
                <a:solidFill>
                  <a:srgbClr val="1F497D"/>
                </a:solidFill>
              </a:rPr>
              <a:t>PROGRAMUL OPERAŢIONAL CAPITAL UMAN (POCU)</a:t>
            </a:r>
            <a:endParaRPr lang="ro-RO"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324"/>
            <a:ext cx="823031"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1554265"/>
            <a:ext cx="8280920" cy="4708981"/>
          </a:xfrm>
          <a:prstGeom prst="rect">
            <a:avLst/>
          </a:prstGeom>
          <a:noFill/>
        </p:spPr>
        <p:txBody>
          <a:bodyPr wrap="square" rtlCol="0">
            <a:spAutoFit/>
          </a:bodyPr>
          <a:lstStyle/>
          <a:p>
            <a:pPr marL="342900" indent="-342900">
              <a:buFont typeface="Arial" panose="020B0604020202020204" pitchFamily="34" charset="0"/>
              <a:buChar char="•"/>
            </a:pPr>
            <a:r>
              <a:rPr lang="ro-RO" sz="2000" dirty="0" smtClean="0">
                <a:latin typeface="Calibri" panose="020F0502020204030204" pitchFamily="34" charset="0"/>
                <a:cs typeface="Calibri" panose="020F0502020204030204" pitchFamily="34" charset="0"/>
              </a:rPr>
              <a:t>Tipuri de </a:t>
            </a:r>
            <a:r>
              <a:rPr lang="ro-RO" sz="2000" dirty="0" smtClean="0">
                <a:latin typeface="Calibri" panose="020F0502020204030204" pitchFamily="34" charset="0"/>
                <a:cs typeface="Calibri" panose="020F0502020204030204" pitchFamily="34" charset="0"/>
              </a:rPr>
              <a:t>proiecte:</a:t>
            </a:r>
            <a:endParaRPr lang="ro-RO" sz="2000" dirty="0" smtClean="0">
              <a:latin typeface="Calibri" panose="020F0502020204030204" pitchFamily="34" charset="0"/>
              <a:cs typeface="Calibri" panose="020F0502020204030204" pitchFamily="34" charset="0"/>
            </a:endParaRPr>
          </a:p>
          <a:p>
            <a:endParaRPr lang="ro-RO"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Extinderea şi </a:t>
            </a:r>
            <a:r>
              <a:rPr lang="vi-VN" sz="2000" dirty="0">
                <a:latin typeface="Calibri" panose="020F0502020204030204" pitchFamily="34" charset="0"/>
                <a:cs typeface="Calibri" panose="020F0502020204030204" pitchFamily="34" charset="0"/>
              </a:rPr>
              <a:t>modernizarea sistemelor platforme de tip „bursa online a locurilor de muncă” instrumente de mediere pe piața muncii (job matching), în special cei aparținând categoriilor </a:t>
            </a:r>
            <a:r>
              <a:rPr lang="vi-VN" sz="2000" dirty="0" smtClean="0">
                <a:latin typeface="Calibri" panose="020F0502020204030204" pitchFamily="34" charset="0"/>
                <a:cs typeface="Calibri" panose="020F0502020204030204" pitchFamily="34" charset="0"/>
              </a:rPr>
              <a:t>vulnerabile</a:t>
            </a:r>
            <a:r>
              <a:rPr lang="ro-RO" sz="2000" dirty="0" smtClean="0">
                <a:latin typeface="Calibri" panose="020F0502020204030204" pitchFamily="34" charset="0"/>
                <a:cs typeface="Calibri" panose="020F0502020204030204" pitchFamily="34" charset="0"/>
              </a:rPr>
              <a:t>.</a:t>
            </a:r>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vi-VN" sz="2000" dirty="0" smtClean="0">
                <a:latin typeface="Calibri" panose="020F0502020204030204" pitchFamily="34" charset="0"/>
                <a:cs typeface="Calibri" panose="020F0502020204030204" pitchFamily="34" charset="0"/>
              </a:rPr>
              <a:t>Monitorizarea </a:t>
            </a:r>
            <a:r>
              <a:rPr lang="vi-VN" sz="2000" dirty="0">
                <a:latin typeface="Calibri" panose="020F0502020204030204" pitchFamily="34" charset="0"/>
                <a:cs typeface="Calibri" panose="020F0502020204030204" pitchFamily="34" charset="0"/>
              </a:rPr>
              <a:t>măsurilor dedicate tinerilor </a:t>
            </a:r>
            <a:r>
              <a:rPr lang="vi-VN" sz="2000" dirty="0" smtClean="0">
                <a:latin typeface="Calibri" panose="020F0502020204030204" pitchFamily="34" charset="0"/>
                <a:cs typeface="Calibri" panose="020F0502020204030204" pitchFamily="34" charset="0"/>
              </a:rPr>
              <a:t>NEETs</a:t>
            </a:r>
            <a:r>
              <a:rPr lang="ro-RO" sz="2000" dirty="0" smtClean="0">
                <a:latin typeface="Calibri" panose="020F0502020204030204" pitchFamily="34" charset="0"/>
                <a:cs typeface="Calibri" panose="020F0502020204030204" pitchFamily="34" charset="0"/>
              </a:rPr>
              <a:t> (</a:t>
            </a:r>
            <a:r>
              <a:rPr lang="en-US" sz="2000" dirty="0"/>
              <a:t>“Not in Education, Employment or Training”</a:t>
            </a:r>
            <a:r>
              <a:rPr lang="ro-RO" sz="2000" dirty="0" smtClean="0">
                <a:latin typeface="Calibri" panose="020F0502020204030204" pitchFamily="34" charset="0"/>
                <a:cs typeface="Calibri" panose="020F0502020204030204" pitchFamily="34" charset="0"/>
              </a:rPr>
              <a:t>)</a:t>
            </a:r>
            <a:r>
              <a:rPr lang="vi-VN" sz="2000" dirty="0" smtClean="0">
                <a:latin typeface="Calibri" panose="020F0502020204030204" pitchFamily="34" charset="0"/>
                <a:cs typeface="Calibri" panose="020F0502020204030204" pitchFamily="34" charset="0"/>
              </a:rPr>
              <a:t>.</a:t>
            </a:r>
            <a:endParaRPr lang="ro-RO"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ro-RO" sz="2000" dirty="0" smtClean="0">
                <a:latin typeface="Calibri" panose="020F0502020204030204" pitchFamily="34" charset="0"/>
                <a:cs typeface="Calibri" panose="020F0502020204030204" pitchFamily="34" charset="0"/>
              </a:rPr>
              <a:t>Utilizarea instrumentelor TIC în dezvoltarea curriculei școlare și aprocesului de predare</a:t>
            </a:r>
          </a:p>
          <a:p>
            <a:pPr marL="342900" indent="-342900" algn="just">
              <a:buFont typeface="Wingdings" panose="05000000000000000000" pitchFamily="2" charset="2"/>
              <a:buChar char="Ø"/>
            </a:pPr>
            <a:r>
              <a:rPr lang="en-US" sz="2000" dirty="0" err="1"/>
              <a:t>îmbunătățirea</a:t>
            </a:r>
            <a:r>
              <a:rPr lang="en-US" sz="2000" dirty="0"/>
              <a:t> </a:t>
            </a:r>
            <a:r>
              <a:rPr lang="en-US" sz="2000" dirty="0" err="1"/>
              <a:t>alfabetizării</a:t>
            </a:r>
            <a:r>
              <a:rPr lang="en-US" sz="2000" dirty="0"/>
              <a:t> </a:t>
            </a:r>
            <a:r>
              <a:rPr lang="en-US" sz="2000" dirty="0" err="1"/>
              <a:t>digitale</a:t>
            </a:r>
            <a:r>
              <a:rPr lang="en-US" sz="2000" dirty="0"/>
              <a:t> a </a:t>
            </a:r>
            <a:r>
              <a:rPr lang="en-US" sz="2000" dirty="0" err="1"/>
              <a:t>populației</a:t>
            </a:r>
            <a:r>
              <a:rPr lang="en-US" sz="2000" dirty="0"/>
              <a:t> din </a:t>
            </a:r>
            <a:r>
              <a:rPr lang="en-US" sz="2000" dirty="0" err="1"/>
              <a:t>comunități</a:t>
            </a:r>
            <a:r>
              <a:rPr lang="en-US" sz="2000" dirty="0"/>
              <a:t> </a:t>
            </a:r>
            <a:r>
              <a:rPr lang="en-US" sz="2000" dirty="0" err="1"/>
              <a:t>dezavantajate</a:t>
            </a:r>
            <a:r>
              <a:rPr lang="en-US" sz="2000" dirty="0"/>
              <a:t> </a:t>
            </a:r>
            <a:r>
              <a:rPr lang="en-US" sz="2000" dirty="0" smtClean="0"/>
              <a:t>(</a:t>
            </a:r>
            <a:r>
              <a:rPr lang="en-US" sz="2000" dirty="0" err="1"/>
              <a:t>eincluziune</a:t>
            </a:r>
            <a:r>
              <a:rPr lang="en-US" sz="2000" dirty="0" smtClean="0"/>
              <a:t>)</a:t>
            </a:r>
            <a:endParaRPr lang="ro-RO" sz="2000" dirty="0" smtClean="0"/>
          </a:p>
          <a:p>
            <a:pPr marL="342900" indent="-342900" algn="just">
              <a:buFont typeface="Wingdings" panose="05000000000000000000" pitchFamily="2" charset="2"/>
              <a:buChar char="Ø"/>
            </a:pPr>
            <a:r>
              <a:rPr lang="en-US" sz="2000" dirty="0" err="1"/>
              <a:t>Dezvoltarea</a:t>
            </a:r>
            <a:r>
              <a:rPr lang="en-US" sz="2000" dirty="0"/>
              <a:t> de </a:t>
            </a:r>
            <a:r>
              <a:rPr lang="en-US" sz="2000" dirty="0" smtClean="0"/>
              <a:t>module</a:t>
            </a:r>
            <a:r>
              <a:rPr lang="ro-RO" sz="2000" dirty="0" smtClean="0"/>
              <a:t> de formare (e-learning, în platforme existente)</a:t>
            </a:r>
            <a:endParaRPr lang="en-US" sz="2000" dirty="0"/>
          </a:p>
          <a:p>
            <a:pPr algn="just"/>
            <a:endParaRPr lang="ro-RO" sz="2000" dirty="0" smtClean="0">
              <a:latin typeface="Calibri" panose="020F0502020204030204" pitchFamily="34" charset="0"/>
              <a:cs typeface="Calibri" panose="020F0502020204030204" pitchFamily="34" charset="0"/>
            </a:endParaRPr>
          </a:p>
          <a:p>
            <a:pPr algn="just"/>
            <a:endParaRPr lang="vi-VN" sz="20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endParaRPr lang="vi-V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9148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820322"/>
            <a:ext cx="6817568" cy="597316"/>
          </a:xfrm>
        </p:spPr>
        <p:txBody>
          <a:bodyPr/>
          <a:lstStyle/>
          <a:p>
            <a:r>
              <a:rPr lang="ro-RO" sz="3200" dirty="0" smtClean="0"/>
              <a:t>PROGRAMUL OPERAȚIONAL COMPETITIVITATE (</a:t>
            </a:r>
            <a:r>
              <a:rPr lang="ro-RO" sz="3200" dirty="0"/>
              <a:t>POC</a:t>
            </a:r>
            <a:r>
              <a:rPr lang="ro-RO" sz="3200" dirty="0" smtClean="0"/>
              <a:t>) 2014-2020</a:t>
            </a:r>
            <a:endParaRPr lang="ro-RO" sz="3200" dirty="0"/>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528" y="5292"/>
            <a:ext cx="828675" cy="1171575"/>
          </a:xfrm>
        </p:spPr>
      </p:pic>
      <p:sp>
        <p:nvSpPr>
          <p:cNvPr id="9" name="TextBox 8"/>
          <p:cNvSpPr txBox="1"/>
          <p:nvPr/>
        </p:nvSpPr>
        <p:spPr>
          <a:xfrm>
            <a:off x="526152" y="1855748"/>
            <a:ext cx="7862271" cy="4431983"/>
          </a:xfrm>
          <a:prstGeom prst="rect">
            <a:avLst/>
          </a:prstGeom>
          <a:noFill/>
        </p:spPr>
        <p:txBody>
          <a:bodyPr wrap="square" rtlCol="0">
            <a:spAutoFit/>
          </a:bodyPr>
          <a:lstStyle/>
          <a:p>
            <a:pPr marL="342900" indent="-342900">
              <a:buFont typeface="Arial" panose="020B0604020202020204" pitchFamily="34" charset="0"/>
              <a:buChar char="•"/>
            </a:pPr>
            <a:r>
              <a:rPr lang="ro-RO" sz="2400" dirty="0" smtClean="0">
                <a:latin typeface="Calibri" panose="020F0502020204030204" pitchFamily="34" charset="0"/>
                <a:cs typeface="Calibri" panose="020F0502020204030204" pitchFamily="34" charset="0"/>
              </a:rPr>
              <a:t>Scopul programului: </a:t>
            </a:r>
          </a:p>
          <a:p>
            <a:endParaRPr lang="ro-RO" sz="2400"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400" dirty="0">
                <a:latin typeface="Calibri" panose="020F0502020204030204" pitchFamily="34" charset="0"/>
                <a:cs typeface="Calibri" panose="020F0502020204030204" pitchFamily="34" charset="0"/>
              </a:rPr>
              <a:t>îmbunătăţirea capacităţii de inovare şi cercetare pentru dezvoltarea de produse, servicii, afaceri, procese şi modele sociale, precum şi îmbunătăţirea mediului de afaceri, prin punerea în aplicare a lanţurilor valorice pe o scară largă şi, prin urmare, crearea de legături în interiorul şi în afara </a:t>
            </a:r>
            <a:r>
              <a:rPr lang="vi-VN" sz="2400" dirty="0" smtClean="0">
                <a:latin typeface="Calibri" panose="020F0502020204030204" pitchFamily="34" charset="0"/>
                <a:cs typeface="Calibri" panose="020F0502020204030204" pitchFamily="34" charset="0"/>
              </a:rPr>
              <a:t>ţării</a:t>
            </a:r>
            <a:r>
              <a:rPr lang="ro-RO" sz="2400" dirty="0" smtClean="0">
                <a:latin typeface="Calibri" panose="020F0502020204030204" pitchFamily="34" charset="0"/>
                <a:cs typeface="Calibri" panose="020F0502020204030204" pitchFamily="34" charset="0"/>
              </a:rPr>
              <a:t>.</a:t>
            </a:r>
          </a:p>
          <a:p>
            <a:pPr algn="just"/>
            <a:endParaRPr lang="ro-RO" sz="24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vi-VN" sz="2400" dirty="0" smtClean="0">
                <a:latin typeface="Calibri" panose="020F0502020204030204" pitchFamily="34" charset="0"/>
                <a:cs typeface="Calibri" panose="020F0502020204030204" pitchFamily="34" charset="0"/>
              </a:rPr>
              <a:t>creşterea </a:t>
            </a:r>
            <a:r>
              <a:rPr lang="vi-VN" sz="2400" dirty="0">
                <a:latin typeface="Calibri" panose="020F0502020204030204" pitchFamily="34" charset="0"/>
                <a:cs typeface="Calibri" panose="020F0502020204030204" pitchFamily="34" charset="0"/>
              </a:rPr>
              <a:t>competitivităţii şi </a:t>
            </a:r>
            <a:r>
              <a:rPr lang="vi-VN" sz="2400" dirty="0" smtClean="0">
                <a:latin typeface="Calibri" panose="020F0502020204030204" pitchFamily="34" charset="0"/>
                <a:cs typeface="Calibri" panose="020F0502020204030204" pitchFamily="34" charset="0"/>
              </a:rPr>
              <a:t>dezvoltarea </a:t>
            </a:r>
            <a:r>
              <a:rPr lang="vi-VN" sz="2400" dirty="0">
                <a:latin typeface="Calibri" panose="020F0502020204030204" pitchFamily="34" charset="0"/>
                <a:cs typeface="Calibri" panose="020F0502020204030204" pitchFamily="34" charset="0"/>
              </a:rPr>
              <a:t>economică prin îmbunătăţirea accesului, securităţii şi utilizării TIC şi prin consolidarea CDI.</a:t>
            </a:r>
            <a:endParaRPr lang="ro-RO" sz="2400" dirty="0">
              <a:latin typeface="Calibri" panose="020F0502020204030204" pitchFamily="34" charset="0"/>
              <a:cs typeface="Calibri" panose="020F0502020204030204" pitchFamily="34" charset="0"/>
            </a:endParaRPr>
          </a:p>
          <a:p>
            <a:endParaRPr lang="ro-RO" dirty="0"/>
          </a:p>
        </p:txBody>
      </p:sp>
    </p:spTree>
    <p:extLst>
      <p:ext uri="{BB962C8B-B14F-4D97-AF65-F5344CB8AC3E}">
        <p14:creationId xmlns:p14="http://schemas.microsoft.com/office/powerpoint/2010/main" val="8695162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768752" cy="1143000"/>
          </a:xfrm>
        </p:spPr>
        <p:txBody>
          <a:bodyPr/>
          <a:lstStyle/>
          <a:p>
            <a:r>
              <a:rPr lang="vi-VN" sz="3600" dirty="0"/>
              <a:t>Pașii către Fondurile Europene</a:t>
            </a:r>
            <a:endParaRPr lang="ro-RO" sz="3600" dirty="0"/>
          </a:p>
        </p:txBody>
      </p:sp>
      <p:sp>
        <p:nvSpPr>
          <p:cNvPr id="3" name="Content Placeholder 2"/>
          <p:cNvSpPr>
            <a:spLocks noGrp="1"/>
          </p:cNvSpPr>
          <p:nvPr>
            <p:ph idx="1"/>
          </p:nvPr>
        </p:nvSpPr>
        <p:spPr>
          <a:xfrm>
            <a:off x="107504" y="1600200"/>
            <a:ext cx="8208912" cy="4800600"/>
          </a:xfrm>
        </p:spPr>
        <p:txBody>
          <a:bodyPr/>
          <a:lstStyle/>
          <a:p>
            <a:pPr algn="just"/>
            <a:r>
              <a:rPr lang="ro-RO" dirty="0" smtClean="0"/>
              <a:t>Să urmărească implementarea proiectelor prioritare, în corelare cu strategiile sectoriale aprobate</a:t>
            </a:r>
          </a:p>
          <a:p>
            <a:pPr algn="just"/>
            <a:r>
              <a:rPr lang="ro-RO" dirty="0" smtClean="0"/>
              <a:t>Să promoveze proiectul identificat către Autoritatea de management responsabilă</a:t>
            </a:r>
          </a:p>
          <a:p>
            <a:pPr algn="just"/>
            <a:r>
              <a:rPr lang="ro-RO" dirty="0" smtClean="0"/>
              <a:t>Să se implice în etapa de consultare a ghidului solicitantului</a:t>
            </a:r>
          </a:p>
          <a:p>
            <a:pPr algn="just"/>
            <a:r>
              <a:rPr lang="ro-RO" dirty="0" smtClean="0"/>
              <a:t>Să consolideze o echipă </a:t>
            </a:r>
            <a:r>
              <a:rPr lang="ro-RO" dirty="0" smtClean="0"/>
              <a:t>de management de proiect;</a:t>
            </a:r>
          </a:p>
          <a:p>
            <a:pPr algn="just"/>
            <a:r>
              <a:rPr lang="ro-RO" dirty="0" smtClean="0"/>
              <a:t>Să selecteze </a:t>
            </a:r>
            <a:r>
              <a:rPr lang="ro-RO" dirty="0" smtClean="0"/>
              <a:t>un consultant cu experienţ</a:t>
            </a:r>
            <a:r>
              <a:rPr lang="vi-VN" dirty="0" smtClean="0"/>
              <a:t>ă</a:t>
            </a:r>
            <a:r>
              <a:rPr lang="ro-RO" dirty="0" smtClean="0"/>
              <a:t> (</a:t>
            </a:r>
            <a:r>
              <a:rPr lang="ro-RO" dirty="0" smtClean="0"/>
              <a:t>consultanţa </a:t>
            </a:r>
            <a:r>
              <a:rPr lang="ro-RO" dirty="0" smtClean="0"/>
              <a:t>este eligibil</a:t>
            </a:r>
            <a:r>
              <a:rPr lang="vi-VN" dirty="0" smtClean="0"/>
              <a:t>ă</a:t>
            </a:r>
            <a:r>
              <a:rPr lang="ro-RO" dirty="0" smtClean="0"/>
              <a:t> în majoritatea proiectelor finanţate) pentru a </a:t>
            </a:r>
            <a:r>
              <a:rPr lang="ro-RO" dirty="0" smtClean="0"/>
              <a:t>beneficia de sprijin atât în etapa de scriere a cererii de finanțare cât și ulterior în etapa de implementare a proiectului</a:t>
            </a:r>
          </a:p>
          <a:p>
            <a:pPr algn="just"/>
            <a:r>
              <a:rPr lang="ro-RO" dirty="0" smtClean="0"/>
              <a:t>Să urmarească cu atenție procesul de evaluare a proiectului</a:t>
            </a:r>
          </a:p>
          <a:p>
            <a:pPr algn="just"/>
            <a:endParaRPr lang="ro-RO" dirty="0" smtClean="0"/>
          </a:p>
          <a:p>
            <a:pPr algn="just"/>
            <a:endParaRPr lang="ro-RO" dirty="0" smtClean="0"/>
          </a:p>
          <a:p>
            <a:pPr algn="just"/>
            <a:endParaRPr lang="ro-RO" dirty="0" smtClean="0"/>
          </a:p>
          <a:p>
            <a:pPr algn="just"/>
            <a:endParaRPr lang="ro-RO" dirty="0" smtClean="0"/>
          </a:p>
          <a:p>
            <a:endParaRPr lang="ro-R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16632"/>
            <a:ext cx="822325"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02283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097488" cy="1143000"/>
          </a:xfrm>
        </p:spPr>
        <p:txBody>
          <a:bodyPr/>
          <a:lstStyle/>
          <a:p>
            <a:r>
              <a:rPr lang="ro-RO" sz="3600" dirty="0" smtClean="0"/>
              <a:t>DATE DE CONTACT :</a:t>
            </a:r>
            <a:endParaRPr lang="ro-RO" sz="3600" dirty="0"/>
          </a:p>
        </p:txBody>
      </p:sp>
      <p:sp>
        <p:nvSpPr>
          <p:cNvPr id="3" name="Content Placeholder 2"/>
          <p:cNvSpPr>
            <a:spLocks noGrp="1"/>
          </p:cNvSpPr>
          <p:nvPr>
            <p:ph idx="1"/>
          </p:nvPr>
        </p:nvSpPr>
        <p:spPr/>
        <p:txBody>
          <a:bodyPr>
            <a:normAutofit/>
          </a:bodyPr>
          <a:lstStyle/>
          <a:p>
            <a:r>
              <a:rPr lang="ro-RO" b="1" dirty="0" smtClean="0">
                <a:solidFill>
                  <a:schemeClr val="tx2">
                    <a:lumMod val="75000"/>
                  </a:schemeClr>
                </a:solidFill>
              </a:rPr>
              <a:t>BRIGHT HORIZONS S.R.L.</a:t>
            </a:r>
          </a:p>
          <a:p>
            <a:pPr marL="114300" indent="0" algn="just">
              <a:buNone/>
            </a:pPr>
            <a:r>
              <a:rPr lang="ro-RO" dirty="0" smtClean="0">
                <a:solidFill>
                  <a:schemeClr val="tx2">
                    <a:lumMod val="75000"/>
                  </a:schemeClr>
                </a:solidFill>
              </a:rPr>
              <a:t>Oferă </a:t>
            </a:r>
            <a:r>
              <a:rPr lang="ro-RO" dirty="0" smtClean="0">
                <a:solidFill>
                  <a:schemeClr val="tx2">
                    <a:lumMod val="75000"/>
                  </a:schemeClr>
                </a:solidFill>
              </a:rPr>
              <a:t>consultanţ</a:t>
            </a:r>
            <a:r>
              <a:rPr lang="vi-VN" dirty="0" smtClean="0">
                <a:solidFill>
                  <a:schemeClr val="tx2">
                    <a:lumMod val="75000"/>
                  </a:schemeClr>
                </a:solidFill>
              </a:rPr>
              <a:t>ă</a:t>
            </a:r>
            <a:r>
              <a:rPr lang="ro-RO" dirty="0" smtClean="0">
                <a:solidFill>
                  <a:schemeClr val="tx2">
                    <a:lumMod val="75000"/>
                  </a:schemeClr>
                </a:solidFill>
              </a:rPr>
              <a:t> în </a:t>
            </a:r>
            <a:r>
              <a:rPr lang="ro-RO" dirty="0">
                <a:solidFill>
                  <a:schemeClr val="tx2">
                    <a:lumMod val="75000"/>
                  </a:schemeClr>
                </a:solidFill>
              </a:rPr>
              <a:t>identificarea </a:t>
            </a:r>
            <a:r>
              <a:rPr lang="ro-RO" dirty="0" smtClean="0">
                <a:solidFill>
                  <a:schemeClr val="tx2">
                    <a:lumMod val="75000"/>
                  </a:schemeClr>
                </a:solidFill>
              </a:rPr>
              <a:t>soluţiilor </a:t>
            </a:r>
            <a:r>
              <a:rPr lang="ro-RO" dirty="0">
                <a:solidFill>
                  <a:schemeClr val="tx2">
                    <a:lumMod val="75000"/>
                  </a:schemeClr>
                </a:solidFill>
              </a:rPr>
              <a:t>de </a:t>
            </a:r>
            <a:r>
              <a:rPr lang="ro-RO" dirty="0" smtClean="0">
                <a:solidFill>
                  <a:schemeClr val="tx2">
                    <a:lumMod val="75000"/>
                  </a:schemeClr>
                </a:solidFill>
              </a:rPr>
              <a:t>finanţare </a:t>
            </a:r>
            <a:r>
              <a:rPr lang="ro-RO" dirty="0">
                <a:solidFill>
                  <a:schemeClr val="tx2">
                    <a:lumMod val="75000"/>
                  </a:schemeClr>
                </a:solidFill>
              </a:rPr>
              <a:t>prin fonduri </a:t>
            </a:r>
            <a:r>
              <a:rPr lang="ro-RO" dirty="0" smtClean="0">
                <a:solidFill>
                  <a:schemeClr val="tx2">
                    <a:lumMod val="75000"/>
                  </a:schemeClr>
                </a:solidFill>
              </a:rPr>
              <a:t>europene (Intocmeste dosarul de accesare), consultanta pe </a:t>
            </a:r>
            <a:r>
              <a:rPr lang="ro-RO" dirty="0">
                <a:solidFill>
                  <a:schemeClr val="tx2">
                    <a:lumMod val="75000"/>
                  </a:schemeClr>
                </a:solidFill>
              </a:rPr>
              <a:t>probleme de management de proiect </a:t>
            </a:r>
            <a:r>
              <a:rPr lang="ro-RO" dirty="0" smtClean="0">
                <a:solidFill>
                  <a:schemeClr val="tx2">
                    <a:lumMod val="75000"/>
                  </a:schemeClr>
                </a:solidFill>
              </a:rPr>
              <a:t>şi </a:t>
            </a:r>
            <a:r>
              <a:rPr lang="ro-RO" dirty="0">
                <a:solidFill>
                  <a:schemeClr val="tx2">
                    <a:lumMod val="75000"/>
                  </a:schemeClr>
                </a:solidFill>
              </a:rPr>
              <a:t>business development de </a:t>
            </a:r>
            <a:r>
              <a:rPr lang="ro-RO" dirty="0" smtClean="0">
                <a:solidFill>
                  <a:schemeClr val="tx2">
                    <a:lumMod val="75000"/>
                  </a:schemeClr>
                </a:solidFill>
              </a:rPr>
              <a:t>înaltă </a:t>
            </a:r>
            <a:r>
              <a:rPr lang="ro-RO" dirty="0">
                <a:solidFill>
                  <a:schemeClr val="tx2">
                    <a:lumMod val="75000"/>
                  </a:schemeClr>
                </a:solidFill>
              </a:rPr>
              <a:t>calitate, dar </a:t>
            </a:r>
            <a:r>
              <a:rPr lang="ro-RO" dirty="0" smtClean="0">
                <a:solidFill>
                  <a:schemeClr val="tx2">
                    <a:lumMod val="75000"/>
                  </a:schemeClr>
                </a:solidFill>
              </a:rPr>
              <a:t>şi consultanţ</a:t>
            </a:r>
            <a:r>
              <a:rPr lang="vi-VN" dirty="0" smtClean="0">
                <a:solidFill>
                  <a:schemeClr val="tx2">
                    <a:lumMod val="75000"/>
                  </a:schemeClr>
                </a:solidFill>
              </a:rPr>
              <a:t>ă</a:t>
            </a:r>
            <a:r>
              <a:rPr lang="ro-RO" dirty="0" smtClean="0">
                <a:solidFill>
                  <a:schemeClr val="tx2">
                    <a:lumMod val="75000"/>
                  </a:schemeClr>
                </a:solidFill>
              </a:rPr>
              <a:t> în </a:t>
            </a:r>
            <a:r>
              <a:rPr lang="ro-RO" dirty="0">
                <a:solidFill>
                  <a:schemeClr val="tx2">
                    <a:lumMod val="75000"/>
                  </a:schemeClr>
                </a:solidFill>
              </a:rPr>
              <a:t>alegerea </a:t>
            </a:r>
            <a:r>
              <a:rPr lang="ro-RO" dirty="0" smtClean="0">
                <a:solidFill>
                  <a:schemeClr val="tx2">
                    <a:lumMod val="75000"/>
                  </a:schemeClr>
                </a:solidFill>
              </a:rPr>
              <a:t>şi </a:t>
            </a:r>
            <a:r>
              <a:rPr lang="ro-RO" dirty="0">
                <a:solidFill>
                  <a:schemeClr val="tx2">
                    <a:lumMod val="75000"/>
                  </a:schemeClr>
                </a:solidFill>
              </a:rPr>
              <a:t>implementarea unor </a:t>
            </a:r>
            <a:r>
              <a:rPr lang="ro-RO" dirty="0" smtClean="0">
                <a:solidFill>
                  <a:schemeClr val="tx2">
                    <a:lumMod val="75000"/>
                  </a:schemeClr>
                </a:solidFill>
              </a:rPr>
              <a:t>soluţii </a:t>
            </a:r>
            <a:r>
              <a:rPr lang="ro-RO" dirty="0">
                <a:solidFill>
                  <a:schemeClr val="tx2">
                    <a:lumMod val="75000"/>
                  </a:schemeClr>
                </a:solidFill>
              </a:rPr>
              <a:t>informatice </a:t>
            </a:r>
            <a:r>
              <a:rPr lang="ro-RO" dirty="0" smtClean="0">
                <a:solidFill>
                  <a:schemeClr val="tx2">
                    <a:lumMod val="75000"/>
                  </a:schemeClr>
                </a:solidFill>
              </a:rPr>
              <a:t>integrate, atât </a:t>
            </a:r>
            <a:r>
              <a:rPr lang="it-IT" dirty="0" smtClean="0">
                <a:solidFill>
                  <a:schemeClr val="tx2">
                    <a:lumMod val="75000"/>
                  </a:schemeClr>
                </a:solidFill>
              </a:rPr>
              <a:t>companii</a:t>
            </a:r>
            <a:r>
              <a:rPr lang="ro-RO" dirty="0" smtClean="0">
                <a:solidFill>
                  <a:schemeClr val="tx2">
                    <a:lumMod val="75000"/>
                  </a:schemeClr>
                </a:solidFill>
              </a:rPr>
              <a:t>lor</a:t>
            </a:r>
            <a:r>
              <a:rPr lang="it-IT" dirty="0" smtClean="0">
                <a:solidFill>
                  <a:schemeClr val="tx2">
                    <a:lumMod val="75000"/>
                  </a:schemeClr>
                </a:solidFill>
              </a:rPr>
              <a:t> din </a:t>
            </a:r>
            <a:r>
              <a:rPr lang="it-IT" dirty="0">
                <a:solidFill>
                  <a:schemeClr val="tx2">
                    <a:lumMod val="75000"/>
                  </a:schemeClr>
                </a:solidFill>
              </a:rPr>
              <a:t>sectorul </a:t>
            </a:r>
            <a:r>
              <a:rPr lang="it-IT" dirty="0" smtClean="0">
                <a:solidFill>
                  <a:schemeClr val="tx2">
                    <a:lumMod val="75000"/>
                  </a:schemeClr>
                </a:solidFill>
              </a:rPr>
              <a:t>public</a:t>
            </a:r>
            <a:r>
              <a:rPr lang="ro-RO" dirty="0" smtClean="0">
                <a:solidFill>
                  <a:schemeClr val="tx2">
                    <a:lumMod val="75000"/>
                  </a:schemeClr>
                </a:solidFill>
              </a:rPr>
              <a:t> cât</a:t>
            </a:r>
            <a:r>
              <a:rPr lang="it-IT" dirty="0" smtClean="0">
                <a:solidFill>
                  <a:schemeClr val="tx2">
                    <a:lumMod val="75000"/>
                  </a:schemeClr>
                </a:solidFill>
              </a:rPr>
              <a:t> şi </a:t>
            </a:r>
            <a:r>
              <a:rPr lang="ro-RO" dirty="0" smtClean="0">
                <a:solidFill>
                  <a:schemeClr val="tx2">
                    <a:lumMod val="75000"/>
                  </a:schemeClr>
                </a:solidFill>
              </a:rPr>
              <a:t>din sectorul </a:t>
            </a:r>
            <a:r>
              <a:rPr lang="it-IT" dirty="0" smtClean="0">
                <a:solidFill>
                  <a:schemeClr val="tx2">
                    <a:lumMod val="75000"/>
                  </a:schemeClr>
                </a:solidFill>
              </a:rPr>
              <a:t>privat</a:t>
            </a:r>
            <a:r>
              <a:rPr lang="ro-RO" dirty="0" smtClean="0">
                <a:solidFill>
                  <a:schemeClr val="tx2">
                    <a:lumMod val="75000"/>
                  </a:schemeClr>
                </a:solidFill>
              </a:rPr>
              <a:t>.</a:t>
            </a:r>
          </a:p>
          <a:p>
            <a:endParaRPr lang="ro-RO" dirty="0"/>
          </a:p>
          <a:p>
            <a:r>
              <a:rPr lang="ro-RO" dirty="0" smtClean="0"/>
              <a:t>Telefon: +40(371) 049 126</a:t>
            </a:r>
          </a:p>
          <a:p>
            <a:r>
              <a:rPr lang="ro-RO" dirty="0" smtClean="0"/>
              <a:t>E-mail: </a:t>
            </a:r>
            <a:r>
              <a:rPr lang="ro-RO" dirty="0" smtClean="0">
                <a:hlinkClick r:id="rId2"/>
              </a:rPr>
              <a:t>office@bho.ro</a:t>
            </a:r>
            <a:endParaRPr lang="ro-RO" dirty="0" smtClean="0"/>
          </a:p>
          <a:p>
            <a:pPr marL="114300" indent="0">
              <a:buNone/>
            </a:pPr>
            <a:endParaRPr lang="ro-RO"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32656"/>
            <a:ext cx="822325"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8908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591393"/>
            <a:ext cx="6673552" cy="580926"/>
          </a:xfrm>
        </p:spPr>
        <p:txBody>
          <a:bodyPr/>
          <a:lstStyle/>
          <a:p>
            <a:r>
              <a:rPr lang="it-IT" sz="3200" dirty="0" smtClean="0"/>
              <a:t>PROGRAMUL OPERAȚIONAL COMPETITIVITATE (</a:t>
            </a:r>
            <a:r>
              <a:rPr lang="it-IT" sz="3200" dirty="0"/>
              <a:t>POC) 2014-2020</a:t>
            </a:r>
            <a:endParaRPr lang="ro-RO" sz="3200" dirty="0"/>
          </a:p>
        </p:txBody>
      </p:sp>
      <p:sp>
        <p:nvSpPr>
          <p:cNvPr id="3" name="Content Placeholder 2"/>
          <p:cNvSpPr>
            <a:spLocks noGrp="1"/>
          </p:cNvSpPr>
          <p:nvPr>
            <p:ph idx="1"/>
          </p:nvPr>
        </p:nvSpPr>
        <p:spPr>
          <a:xfrm>
            <a:off x="457200" y="1652736"/>
            <a:ext cx="8003232" cy="4800600"/>
          </a:xfrm>
        </p:spPr>
        <p:txBody>
          <a:bodyPr>
            <a:normAutofit/>
          </a:bodyPr>
          <a:lstStyle/>
          <a:p>
            <a:r>
              <a:rPr lang="ro-RO" sz="2000" dirty="0">
                <a:latin typeface="Calibri" panose="020F0502020204030204" pitchFamily="34" charset="0"/>
                <a:cs typeface="Calibri" panose="020F0502020204030204" pitchFamily="34" charset="0"/>
              </a:rPr>
              <a:t>Alocarea </a:t>
            </a:r>
            <a:r>
              <a:rPr lang="ro-RO" sz="2000" dirty="0" smtClean="0">
                <a:latin typeface="Calibri" panose="020F0502020204030204" pitchFamily="34" charset="0"/>
                <a:cs typeface="Calibri" panose="020F0502020204030204" pitchFamily="34" charset="0"/>
              </a:rPr>
              <a:t>bugetar</a:t>
            </a:r>
            <a:r>
              <a:rPr lang="vi-VN" sz="2000" dirty="0" smtClean="0">
                <a:latin typeface="Calibri" panose="020F0502020204030204" pitchFamily="34" charset="0"/>
                <a:cs typeface="Calibri" panose="020F0502020204030204" pitchFamily="34" charset="0"/>
              </a:rPr>
              <a:t>ă</a:t>
            </a:r>
            <a:r>
              <a:rPr lang="ro-RO" sz="2000" dirty="0" smtClean="0">
                <a:latin typeface="Calibri" panose="020F0502020204030204" pitchFamily="34" charset="0"/>
                <a:cs typeface="Calibri" panose="020F0502020204030204" pitchFamily="34" charset="0"/>
              </a:rPr>
              <a:t> </a:t>
            </a:r>
            <a:r>
              <a:rPr lang="ro-RO" sz="2000" dirty="0">
                <a:latin typeface="Calibri" panose="020F0502020204030204" pitchFamily="34" charset="0"/>
                <a:cs typeface="Calibri" panose="020F0502020204030204" pitchFamily="34" charset="0"/>
              </a:rPr>
              <a:t>a </a:t>
            </a:r>
            <a:r>
              <a:rPr lang="ro-RO" sz="2000" dirty="0" smtClean="0">
                <a:latin typeface="Calibri" panose="020F0502020204030204" pitchFamily="34" charset="0"/>
                <a:cs typeface="Calibri" panose="020F0502020204030204" pitchFamily="34" charset="0"/>
              </a:rPr>
              <a:t>programului:</a:t>
            </a:r>
            <a:r>
              <a:rPr lang="ro-RO" sz="2000" dirty="0">
                <a:latin typeface="Calibri" panose="020F0502020204030204" pitchFamily="34" charset="0"/>
                <a:cs typeface="Calibri" panose="020F0502020204030204" pitchFamily="34" charset="0"/>
              </a:rPr>
              <a:t> </a:t>
            </a:r>
            <a:r>
              <a:rPr lang="ro-RO" sz="2000" dirty="0" smtClean="0">
                <a:latin typeface="Calibri" panose="020F0502020204030204" pitchFamily="34" charset="0"/>
                <a:cs typeface="Calibri" panose="020F0502020204030204" pitchFamily="34" charset="0"/>
              </a:rPr>
              <a:t>1.</a:t>
            </a:r>
            <a:r>
              <a:rPr lang="en-US" sz="2000" dirty="0" smtClean="0">
                <a:latin typeface="Calibri" panose="020F0502020204030204" pitchFamily="34" charset="0"/>
                <a:cs typeface="Calibri" panose="020F0502020204030204" pitchFamily="34" charset="0"/>
              </a:rPr>
              <a:t>583</a:t>
            </a:r>
            <a:r>
              <a:rPr lang="ro-RO" sz="2000" dirty="0" smtClean="0">
                <a:latin typeface="Calibri" panose="020F0502020204030204" pitchFamily="34" charset="0"/>
                <a:cs typeface="Calibri" panose="020F0502020204030204" pitchFamily="34" charset="0"/>
              </a:rPr>
              <a:t> mil</a:t>
            </a:r>
            <a:r>
              <a:rPr lang="en-US" sz="2000" dirty="0" smtClean="0">
                <a:latin typeface="Calibri" panose="020F0502020204030204" pitchFamily="34" charset="0"/>
                <a:cs typeface="Calibri" panose="020F0502020204030204" pitchFamily="34" charset="0"/>
              </a:rPr>
              <a:t>.</a:t>
            </a:r>
            <a:r>
              <a:rPr lang="ro-RO"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E</a:t>
            </a:r>
            <a:r>
              <a:rPr lang="ro-RO" sz="2000" dirty="0" smtClean="0">
                <a:latin typeface="Calibri" panose="020F0502020204030204" pitchFamily="34" charset="0"/>
                <a:cs typeface="Calibri" panose="020F0502020204030204" pitchFamily="34" charset="0"/>
              </a:rPr>
              <a:t>uro </a:t>
            </a:r>
            <a:r>
              <a:rPr lang="ro-RO" sz="2000" dirty="0">
                <a:latin typeface="Calibri" panose="020F0502020204030204" pitchFamily="34" charset="0"/>
                <a:cs typeface="Calibri" panose="020F0502020204030204" pitchFamily="34" charset="0"/>
              </a:rPr>
              <a:t>prin </a:t>
            </a:r>
            <a:r>
              <a:rPr lang="ro-RO" sz="2000" dirty="0" smtClean="0">
                <a:latin typeface="Calibri" panose="020F0502020204030204" pitchFamily="34" charset="0"/>
                <a:cs typeface="Calibri" panose="020F0502020204030204" pitchFamily="34" charset="0"/>
              </a:rPr>
              <a:t>FEDR.</a:t>
            </a:r>
          </a:p>
          <a:p>
            <a:pPr marL="114300" indent="0" algn="just">
              <a:buNone/>
            </a:pPr>
            <a:endParaRPr lang="ro-RO" sz="2000" dirty="0" smtClean="0">
              <a:latin typeface="Calibri" panose="020F0502020204030204" pitchFamily="34" charset="0"/>
              <a:cs typeface="Calibri" panose="020F0502020204030204" pitchFamily="34" charset="0"/>
            </a:endParaRPr>
          </a:p>
          <a:p>
            <a:pPr algn="just"/>
            <a:r>
              <a:rPr lang="ro-RO" sz="2000" dirty="0" smtClean="0"/>
              <a:t>Axe prioritare: </a:t>
            </a:r>
          </a:p>
          <a:p>
            <a:pPr marL="114300" indent="0" algn="just">
              <a:buNone/>
            </a:pPr>
            <a:endParaRPr lang="ro-RO" sz="2000" dirty="0"/>
          </a:p>
          <a:p>
            <a:pPr>
              <a:buFont typeface="Wingdings" panose="05000000000000000000" pitchFamily="2" charset="2"/>
              <a:buChar char="Ø"/>
            </a:pPr>
            <a:r>
              <a:rPr lang="ro-RO" sz="2000" dirty="0" smtClean="0"/>
              <a:t> </a:t>
            </a:r>
            <a:r>
              <a:rPr lang="vi-VN" sz="2000" dirty="0" smtClean="0">
                <a:latin typeface="Calibri" panose="020F0502020204030204" pitchFamily="34" charset="0"/>
                <a:cs typeface="Calibri" panose="020F0502020204030204" pitchFamily="34" charset="0"/>
              </a:rPr>
              <a:t>Axa </a:t>
            </a:r>
            <a:r>
              <a:rPr lang="vi-VN" sz="2000" dirty="0">
                <a:latin typeface="Calibri" panose="020F0502020204030204" pitchFamily="34" charset="0"/>
                <a:cs typeface="Calibri" panose="020F0502020204030204" pitchFamily="34" charset="0"/>
              </a:rPr>
              <a:t>Prioritară 1 - Cercetare, dezvoltare tehnologică și inovare în sprijinul competitivității economice și dezvoltarii </a:t>
            </a:r>
            <a:r>
              <a:rPr lang="vi-VN" sz="2000" dirty="0" smtClean="0">
                <a:latin typeface="Calibri" panose="020F0502020204030204" pitchFamily="34" charset="0"/>
                <a:cs typeface="Calibri" panose="020F0502020204030204" pitchFamily="34" charset="0"/>
              </a:rPr>
              <a:t>afacerilor</a:t>
            </a:r>
            <a:r>
              <a:rPr lang="ro-RO" sz="2000" dirty="0" smtClean="0">
                <a:latin typeface="Calibri" panose="020F0502020204030204" pitchFamily="34" charset="0"/>
                <a:cs typeface="Calibri" panose="020F0502020204030204" pitchFamily="34" charset="0"/>
              </a:rPr>
              <a:t>. – 952,57 mil. </a:t>
            </a:r>
            <a:r>
              <a:rPr lang="ro-RO" sz="2000" dirty="0" smtClean="0">
                <a:latin typeface="Calibri" panose="020F0502020204030204" pitchFamily="34" charset="0"/>
                <a:cs typeface="Calibri" panose="020F0502020204030204" pitchFamily="34" charset="0"/>
              </a:rPr>
              <a:t>Euro</a:t>
            </a:r>
            <a:endParaRPr lang="en-US" sz="2000" dirty="0" smtClean="0">
              <a:latin typeface="Calibri" panose="020F0502020204030204" pitchFamily="34" charset="0"/>
              <a:cs typeface="Calibri" panose="020F0502020204030204" pitchFamily="34" charset="0"/>
            </a:endParaRPr>
          </a:p>
          <a:p>
            <a:pPr marL="114300" indent="0">
              <a:buNone/>
            </a:pPr>
            <a:endParaRPr lang="ro-RO" sz="2000"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r>
              <a:rPr lang="ro-RO" sz="2000" dirty="0" smtClean="0">
                <a:latin typeface="Calibri" panose="020F0502020204030204" pitchFamily="34" charset="0"/>
                <a:cs typeface="Calibri" panose="020F0502020204030204" pitchFamily="34" charset="0"/>
              </a:rPr>
              <a:t> </a:t>
            </a:r>
            <a:r>
              <a:rPr lang="vi-VN" sz="2000" dirty="0" smtClean="0">
                <a:latin typeface="Calibri" panose="020F0502020204030204" pitchFamily="34" charset="0"/>
                <a:cs typeface="Calibri" panose="020F0502020204030204" pitchFamily="34" charset="0"/>
              </a:rPr>
              <a:t>Axa </a:t>
            </a:r>
            <a:r>
              <a:rPr lang="vi-VN" sz="2000" dirty="0">
                <a:latin typeface="Calibri" panose="020F0502020204030204" pitchFamily="34" charset="0"/>
                <a:cs typeface="Calibri" panose="020F0502020204030204" pitchFamily="34" charset="0"/>
              </a:rPr>
              <a:t>Prioritară 2 - Tehnologia Informației și Comunicației (TIC) pentru o </a:t>
            </a:r>
            <a:r>
              <a:rPr lang="vi-VN" sz="2000" dirty="0" smtClean="0">
                <a:latin typeface="Calibri" panose="020F0502020204030204" pitchFamily="34" charset="0"/>
                <a:cs typeface="Calibri" panose="020F0502020204030204" pitchFamily="34" charset="0"/>
              </a:rPr>
              <a:t>economie </a:t>
            </a:r>
            <a:r>
              <a:rPr lang="vi-VN" sz="2000" dirty="0">
                <a:latin typeface="Calibri" panose="020F0502020204030204" pitchFamily="34" charset="0"/>
                <a:cs typeface="Calibri" panose="020F0502020204030204" pitchFamily="34" charset="0"/>
              </a:rPr>
              <a:t>digitală </a:t>
            </a:r>
            <a:r>
              <a:rPr lang="vi-VN" sz="2000" dirty="0" smtClean="0">
                <a:latin typeface="Calibri" panose="020F0502020204030204" pitchFamily="34" charset="0"/>
                <a:cs typeface="Calibri" panose="020F0502020204030204" pitchFamily="34" charset="0"/>
              </a:rPr>
              <a:t>competitivă</a:t>
            </a:r>
            <a:r>
              <a:rPr lang="ro-RO" sz="2000" dirty="0" smtClean="0">
                <a:latin typeface="Calibri" panose="020F0502020204030204" pitchFamily="34" charset="0"/>
                <a:cs typeface="Calibri" panose="020F0502020204030204" pitchFamily="34" charset="0"/>
              </a:rPr>
              <a:t>. – 639,2 mil. </a:t>
            </a:r>
            <a:r>
              <a:rPr lang="ro-RO" sz="2000" dirty="0" smtClean="0">
                <a:latin typeface="Calibri" panose="020F0502020204030204" pitchFamily="34" charset="0"/>
                <a:cs typeface="Calibri" panose="020F0502020204030204" pitchFamily="34" charset="0"/>
              </a:rPr>
              <a:t>Euro</a:t>
            </a:r>
            <a:endParaRPr lang="en-US" sz="2000"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2000" dirty="0">
              <a:latin typeface="Calibri" panose="020F0502020204030204" pitchFamily="34" charset="0"/>
              <a:cs typeface="Calibri" panose="020F0502020204030204" pitchFamily="34" charset="0"/>
            </a:endParaRPr>
          </a:p>
          <a:p>
            <a:r>
              <a:rPr lang="vi-VN" sz="2000" dirty="0">
                <a:latin typeface="Calibri" panose="020F0502020204030204" pitchFamily="34" charset="0"/>
                <a:cs typeface="Calibri" panose="020F0502020204030204" pitchFamily="34" charset="0"/>
              </a:rPr>
              <a:t>Instituţia care asigură gestiunea programului</a:t>
            </a:r>
            <a:r>
              <a:rPr lang="ro-RO" sz="2000" dirty="0" smtClean="0">
                <a:latin typeface="Calibri" panose="020F0502020204030204" pitchFamily="34" charset="0"/>
                <a:cs typeface="Calibri" panose="020F0502020204030204" pitchFamily="34" charset="0"/>
              </a:rPr>
              <a:t>: </a:t>
            </a:r>
            <a:r>
              <a:rPr lang="vi-VN" sz="2000" dirty="0">
                <a:latin typeface="Calibri" panose="020F0502020204030204" pitchFamily="34" charset="0"/>
                <a:cs typeface="Calibri" panose="020F0502020204030204" pitchFamily="34" charset="0"/>
              </a:rPr>
              <a:t>Ministerul </a:t>
            </a:r>
            <a:r>
              <a:rPr lang="ro-RO" sz="2000" dirty="0">
                <a:latin typeface="Calibri" panose="020F0502020204030204" pitchFamily="34" charset="0"/>
                <a:cs typeface="Calibri" panose="020F0502020204030204" pitchFamily="34" charset="0"/>
              </a:rPr>
              <a:t>Fondurilor Europene.</a:t>
            </a:r>
            <a:endParaRPr lang="vi-VN" sz="2000"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ro-RO" sz="2000"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814" y="2332"/>
            <a:ext cx="828675"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8795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6745560" cy="1143000"/>
          </a:xfrm>
        </p:spPr>
        <p:txBody>
          <a:bodyPr/>
          <a:lstStyle/>
          <a:p>
            <a:r>
              <a:rPr lang="it-IT" sz="3200" dirty="0" smtClean="0">
                <a:solidFill>
                  <a:srgbClr val="1F497D"/>
                </a:solidFill>
              </a:rPr>
              <a:t>PROGRAMUL OPERAȚIONAL COMPETITIVITATE (</a:t>
            </a:r>
            <a:r>
              <a:rPr lang="it-IT" sz="3200" dirty="0">
                <a:solidFill>
                  <a:srgbClr val="1F497D"/>
                </a:solidFill>
              </a:rPr>
              <a:t>POC) 2014-2020</a:t>
            </a:r>
            <a:endParaRPr lang="ro-RO" dirty="0"/>
          </a:p>
        </p:txBody>
      </p:sp>
      <p:sp>
        <p:nvSpPr>
          <p:cNvPr id="3" name="Content Placeholder 2"/>
          <p:cNvSpPr>
            <a:spLocks noGrp="1"/>
          </p:cNvSpPr>
          <p:nvPr>
            <p:ph idx="1"/>
          </p:nvPr>
        </p:nvSpPr>
        <p:spPr>
          <a:xfrm>
            <a:off x="457200" y="1700808"/>
            <a:ext cx="7931224" cy="3312368"/>
          </a:xfrm>
        </p:spPr>
        <p:txBody>
          <a:bodyPr>
            <a:normAutofit/>
          </a:bodyPr>
          <a:lstStyle/>
          <a:p>
            <a:pPr algn="just"/>
            <a:r>
              <a:rPr lang="ro-RO" dirty="0">
                <a:latin typeface="Calibri" panose="020F0502020204030204" pitchFamily="34" charset="0"/>
                <a:cs typeface="Calibri" panose="020F0502020204030204" pitchFamily="34" charset="0"/>
              </a:rPr>
              <a:t>Beneficiarii </a:t>
            </a:r>
            <a:r>
              <a:rPr lang="ro-RO" dirty="0" smtClean="0">
                <a:latin typeface="Calibri" panose="020F0502020204030204" pitchFamily="34" charset="0"/>
                <a:cs typeface="Calibri" panose="020F0502020204030204" pitchFamily="34" charset="0"/>
              </a:rPr>
              <a:t>programului din sectorul public:</a:t>
            </a:r>
            <a:endParaRPr lang="ro-RO" dirty="0" smtClean="0">
              <a:latin typeface="Calibri" panose="020F0502020204030204" pitchFamily="34" charset="0"/>
              <a:cs typeface="Calibri" panose="020F0502020204030204" pitchFamily="34" charset="0"/>
            </a:endParaRPr>
          </a:p>
          <a:p>
            <a:pPr marL="114300" indent="0" algn="just">
              <a:buNone/>
            </a:pPr>
            <a:endParaRPr lang="ro-RO" dirty="0" smtClean="0">
              <a:latin typeface="+mj-lt"/>
            </a:endParaRPr>
          </a:p>
          <a:p>
            <a:pPr algn="just">
              <a:buFont typeface="Wingdings" panose="05000000000000000000" pitchFamily="2" charset="2"/>
              <a:buChar char="Ø"/>
            </a:pPr>
            <a:r>
              <a:rPr lang="vi-VN" dirty="0" smtClean="0">
                <a:latin typeface="Calibri" panose="020F0502020204030204" pitchFamily="34" charset="0"/>
                <a:cs typeface="Calibri" panose="020F0502020204030204" pitchFamily="34" charset="0"/>
              </a:rPr>
              <a:t>Organizaţiile </a:t>
            </a:r>
            <a:r>
              <a:rPr lang="vi-VN" dirty="0">
                <a:latin typeface="Calibri" panose="020F0502020204030204" pitchFamily="34" charset="0"/>
                <a:cs typeface="Calibri" panose="020F0502020204030204" pitchFamily="34" charset="0"/>
              </a:rPr>
              <a:t>de cercetare de drept public </a:t>
            </a:r>
            <a:r>
              <a:rPr lang="vi-VN" dirty="0" smtClean="0">
                <a:latin typeface="Calibri" panose="020F0502020204030204" pitchFamily="34" charset="0"/>
                <a:cs typeface="Calibri" panose="020F0502020204030204" pitchFamily="34" charset="0"/>
              </a:rPr>
              <a:t>(</a:t>
            </a:r>
            <a:r>
              <a:rPr lang="vi-VN" dirty="0">
                <a:latin typeface="Calibri" panose="020F0502020204030204" pitchFamily="34" charset="0"/>
                <a:cs typeface="Calibri" panose="020F0502020204030204" pitchFamily="34" charset="0"/>
              </a:rPr>
              <a:t>instituţii CD şi de învăţământ superior), </a:t>
            </a:r>
            <a:endParaRPr lang="ro-RO"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ro-RO" dirty="0" smtClean="0">
                <a:latin typeface="Calibri" panose="020F0502020204030204" pitchFamily="34" charset="0"/>
                <a:cs typeface="Calibri" panose="020F0502020204030204" pitchFamily="34" charset="0"/>
              </a:rPr>
              <a:t> </a:t>
            </a:r>
            <a:r>
              <a:rPr lang="vi-VN" dirty="0" smtClean="0">
                <a:latin typeface="Calibri" panose="020F0502020204030204" pitchFamily="34" charset="0"/>
                <a:cs typeface="Calibri" panose="020F0502020204030204" pitchFamily="34" charset="0"/>
              </a:rPr>
              <a:t>Agenţia </a:t>
            </a:r>
            <a:r>
              <a:rPr lang="vi-VN" dirty="0">
                <a:latin typeface="Calibri" panose="020F0502020204030204" pitchFamily="34" charset="0"/>
                <a:cs typeface="Calibri" panose="020F0502020204030204" pitchFamily="34" charset="0"/>
              </a:rPr>
              <a:t>de Administrare a </a:t>
            </a:r>
            <a:r>
              <a:rPr lang="vi-VN" dirty="0" smtClean="0">
                <a:latin typeface="Calibri" panose="020F0502020204030204" pitchFamily="34" charset="0"/>
                <a:cs typeface="Calibri" panose="020F0502020204030204" pitchFamily="34" charset="0"/>
              </a:rPr>
              <a:t>RoEduNet</a:t>
            </a:r>
            <a:endParaRPr lang="ro-RO"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vi-VN" dirty="0" smtClean="0">
                <a:latin typeface="Calibri" panose="020F0502020204030204" pitchFamily="34" charset="0"/>
                <a:cs typeface="Calibri" panose="020F0502020204030204" pitchFamily="34" charset="0"/>
              </a:rPr>
              <a:t> </a:t>
            </a:r>
            <a:r>
              <a:rPr lang="vi-VN" dirty="0" smtClean="0">
                <a:latin typeface="Calibri" panose="020F0502020204030204" pitchFamily="34" charset="0"/>
                <a:cs typeface="Calibri" panose="020F0502020204030204" pitchFamily="34" charset="0"/>
              </a:rPr>
              <a:t>Autorit</a:t>
            </a:r>
            <a:r>
              <a:rPr lang="ro-RO" dirty="0" smtClean="0">
                <a:latin typeface="Calibri" panose="020F0502020204030204" pitchFamily="34" charset="0"/>
                <a:cs typeface="Calibri" panose="020F0502020204030204" pitchFamily="34" charset="0"/>
              </a:rPr>
              <a:t>ăți</a:t>
            </a:r>
            <a:r>
              <a:rPr lang="vi-VN" dirty="0" smtClean="0">
                <a:latin typeface="Calibri" panose="020F0502020204030204" pitchFamily="34" charset="0"/>
                <a:cs typeface="Calibri" panose="020F0502020204030204" pitchFamily="34" charset="0"/>
              </a:rPr>
              <a:t> public</a:t>
            </a:r>
            <a:r>
              <a:rPr lang="ro-RO" dirty="0" smtClean="0">
                <a:latin typeface="Calibri" panose="020F0502020204030204" pitchFamily="34" charset="0"/>
                <a:cs typeface="Calibri" panose="020F0502020204030204" pitchFamily="34" charset="0"/>
              </a:rPr>
              <a:t>e</a:t>
            </a:r>
            <a:r>
              <a:rPr lang="vi-VN" dirty="0" smtClean="0">
                <a:latin typeface="Calibri" panose="020F0502020204030204" pitchFamily="34" charset="0"/>
                <a:cs typeface="Calibri" panose="020F0502020204030204" pitchFamily="34" charset="0"/>
              </a:rPr>
              <a:t> central</a:t>
            </a:r>
            <a:r>
              <a:rPr lang="ro-RO" dirty="0" smtClean="0">
                <a:latin typeface="Calibri" panose="020F0502020204030204" pitchFamily="34" charset="0"/>
                <a:cs typeface="Calibri" panose="020F0502020204030204" pitchFamily="34" charset="0"/>
              </a:rPr>
              <a:t>e</a:t>
            </a:r>
            <a:endParaRPr lang="ro-RO"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32" y="21699"/>
            <a:ext cx="828675"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0624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6745560" cy="1143000"/>
          </a:xfrm>
        </p:spPr>
        <p:txBody>
          <a:bodyPr/>
          <a:lstStyle/>
          <a:p>
            <a:r>
              <a:rPr lang="it-IT" sz="3200" dirty="0" smtClean="0">
                <a:solidFill>
                  <a:srgbClr val="1F497D"/>
                </a:solidFill>
              </a:rPr>
              <a:t>PROGRAMUL OPERAȚIONAL COMPETITIVITATE (</a:t>
            </a:r>
            <a:r>
              <a:rPr lang="it-IT" sz="3200" dirty="0">
                <a:solidFill>
                  <a:srgbClr val="1F497D"/>
                </a:solidFill>
              </a:rPr>
              <a:t>POC) 2014-2020</a:t>
            </a:r>
            <a:endParaRPr lang="ro-RO" dirty="0"/>
          </a:p>
        </p:txBody>
      </p:sp>
      <p:sp>
        <p:nvSpPr>
          <p:cNvPr id="3" name="Content Placeholder 2"/>
          <p:cNvSpPr>
            <a:spLocks noGrp="1"/>
          </p:cNvSpPr>
          <p:nvPr>
            <p:ph idx="1"/>
          </p:nvPr>
        </p:nvSpPr>
        <p:spPr>
          <a:xfrm>
            <a:off x="457200" y="1340768"/>
            <a:ext cx="7931224" cy="5256584"/>
          </a:xfrm>
        </p:spPr>
        <p:txBody>
          <a:bodyPr>
            <a:normAutofit/>
          </a:bodyPr>
          <a:lstStyle/>
          <a:p>
            <a:pPr marL="114300" indent="0" algn="just">
              <a:buNone/>
            </a:pPr>
            <a:r>
              <a:rPr lang="en-US" dirty="0" err="1" smtClean="0">
                <a:latin typeface="Calibri" panose="020F0502020204030204" pitchFamily="34" charset="0"/>
                <a:cs typeface="Calibri" panose="020F0502020204030204" pitchFamily="34" charset="0"/>
              </a:rPr>
              <a:t>Axa</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prioritar</a:t>
            </a:r>
            <a:r>
              <a:rPr lang="ro-RO" dirty="0" smtClean="0">
                <a:latin typeface="Calibri" panose="020F0502020204030204" pitchFamily="34" charset="0"/>
                <a:cs typeface="Calibri" panose="020F0502020204030204" pitchFamily="34" charset="0"/>
              </a:rPr>
              <a:t>ă 1 – </a:t>
            </a:r>
            <a:r>
              <a:rPr lang="vi-VN" sz="2400" dirty="0">
                <a:latin typeface="Calibri" panose="020F0502020204030204" pitchFamily="34" charset="0"/>
                <a:cs typeface="Calibri" panose="020F0502020204030204" pitchFamily="34" charset="0"/>
              </a:rPr>
              <a:t>Cercetare, dezvoltare tehnologică și inovare în sprijinul competitivității economice și dezvoltarii afacerilor</a:t>
            </a:r>
            <a:endParaRPr lang="ro-RO" dirty="0" smtClean="0">
              <a:latin typeface="Calibri" panose="020F0502020204030204" pitchFamily="34" charset="0"/>
              <a:cs typeface="Calibri" panose="020F0502020204030204" pitchFamily="34" charset="0"/>
            </a:endParaRPr>
          </a:p>
          <a:p>
            <a:pPr marL="114300" indent="0" algn="just">
              <a:buNone/>
            </a:pPr>
            <a:endParaRPr lang="ro-RO" dirty="0">
              <a:latin typeface="Calibri" panose="020F0502020204030204" pitchFamily="34" charset="0"/>
              <a:cs typeface="Calibri" panose="020F0502020204030204" pitchFamily="34" charset="0"/>
            </a:endParaRPr>
          </a:p>
          <a:p>
            <a:r>
              <a:rPr lang="ro-RO" dirty="0" smtClean="0"/>
              <a:t>Se finanțează CD în domeniul TIC ca parte a </a:t>
            </a:r>
            <a:r>
              <a:rPr lang="it-IT" dirty="0" smtClean="0"/>
              <a:t>domenii</a:t>
            </a:r>
            <a:r>
              <a:rPr lang="ro-RO" dirty="0" smtClean="0"/>
              <a:t>lor</a:t>
            </a:r>
            <a:r>
              <a:rPr lang="it-IT" dirty="0" smtClean="0"/>
              <a:t> </a:t>
            </a:r>
            <a:r>
              <a:rPr lang="it-IT" dirty="0"/>
              <a:t>tematice prioritare de specializare </a:t>
            </a:r>
            <a:r>
              <a:rPr lang="it-IT" dirty="0" smtClean="0"/>
              <a:t>inteligentă</a:t>
            </a:r>
            <a:endParaRPr lang="ro-RO" dirty="0" smtClean="0"/>
          </a:p>
          <a:p>
            <a:r>
              <a:rPr lang="ro-RO" dirty="0" smtClean="0"/>
              <a:t>Se finanțează în general investiții in noi laboratoare de CD, rețele de centre de CD, transfer tehnologic, atragerea de personal cu competente avansate, creareade sinergii cu programul Orizont 2020.</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32" y="21699"/>
            <a:ext cx="828675"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9206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6745560" cy="1143000"/>
          </a:xfrm>
        </p:spPr>
        <p:txBody>
          <a:bodyPr/>
          <a:lstStyle/>
          <a:p>
            <a:r>
              <a:rPr lang="it-IT" sz="3200" dirty="0" smtClean="0">
                <a:solidFill>
                  <a:srgbClr val="1F497D"/>
                </a:solidFill>
              </a:rPr>
              <a:t>PROGRAMUL OPERAȚIONAL COMPETITIVITATE (</a:t>
            </a:r>
            <a:r>
              <a:rPr lang="it-IT" sz="3200" dirty="0">
                <a:solidFill>
                  <a:srgbClr val="1F497D"/>
                </a:solidFill>
              </a:rPr>
              <a:t>POC) 2014-2020</a:t>
            </a:r>
            <a:endParaRPr lang="ro-RO" dirty="0"/>
          </a:p>
        </p:txBody>
      </p:sp>
      <p:sp>
        <p:nvSpPr>
          <p:cNvPr id="3" name="Content Placeholder 2"/>
          <p:cNvSpPr>
            <a:spLocks noGrp="1"/>
          </p:cNvSpPr>
          <p:nvPr>
            <p:ph idx="1"/>
          </p:nvPr>
        </p:nvSpPr>
        <p:spPr>
          <a:xfrm>
            <a:off x="457200" y="1340768"/>
            <a:ext cx="7931224" cy="5256584"/>
          </a:xfrm>
        </p:spPr>
        <p:txBody>
          <a:bodyPr>
            <a:normAutofit/>
          </a:bodyPr>
          <a:lstStyle/>
          <a:p>
            <a:pPr algn="just"/>
            <a:r>
              <a:rPr lang="ro-RO" dirty="0" smtClean="0">
                <a:latin typeface="Calibri" panose="020F0502020204030204" pitchFamily="34" charset="0"/>
                <a:cs typeface="Calibri" panose="020F0502020204030204" pitchFamily="34" charset="0"/>
              </a:rPr>
              <a:t>Tipuri de proiecte AXA 2:</a:t>
            </a:r>
            <a:endParaRPr lang="ro-RO"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vi-VN" dirty="0">
                <a:latin typeface="Calibri" panose="020F0502020204030204" pitchFamily="34" charset="0"/>
                <a:cs typeface="Calibri" panose="020F0502020204030204" pitchFamily="34" charset="0"/>
              </a:rPr>
              <a:t>Îmbunătăţirea infrastructurii în bandă largă şi a accesului la </a:t>
            </a:r>
            <a:r>
              <a:rPr lang="vi-VN" dirty="0" smtClean="0">
                <a:latin typeface="Calibri" panose="020F0502020204030204" pitchFamily="34" charset="0"/>
                <a:cs typeface="Calibri" panose="020F0502020204030204" pitchFamily="34" charset="0"/>
              </a:rPr>
              <a:t>internet</a:t>
            </a:r>
            <a:r>
              <a:rPr lang="ro-RO" dirty="0" smtClean="0">
                <a:latin typeface="Calibri" panose="020F0502020204030204" pitchFamily="34" charset="0"/>
                <a:cs typeface="Calibri" panose="020F0502020204030204" pitchFamily="34" charset="0"/>
              </a:rPr>
              <a:t>. </a:t>
            </a:r>
            <a:endParaRPr lang="ro-RO"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ro-RO" dirty="0" smtClean="0"/>
              <a:t>Asigurarea </a:t>
            </a:r>
            <a:r>
              <a:rPr lang="en-US" dirty="0" err="1" smtClean="0"/>
              <a:t>cadrului</a:t>
            </a:r>
            <a:r>
              <a:rPr lang="en-US" dirty="0" smtClean="0"/>
              <a:t> </a:t>
            </a:r>
            <a:r>
              <a:rPr lang="en-US" dirty="0"/>
              <a:t>de </a:t>
            </a:r>
            <a:r>
              <a:rPr lang="en-US" dirty="0" err="1"/>
              <a:t>derulare</a:t>
            </a:r>
            <a:r>
              <a:rPr lang="en-US" dirty="0"/>
              <a:t> a </a:t>
            </a:r>
            <a:r>
              <a:rPr lang="en-US" dirty="0" err="1"/>
              <a:t>comerțului</a:t>
            </a:r>
            <a:r>
              <a:rPr lang="en-US" dirty="0"/>
              <a:t> </a:t>
            </a:r>
            <a:r>
              <a:rPr lang="en-US" dirty="0" smtClean="0"/>
              <a:t>electronic</a:t>
            </a:r>
            <a:endParaRPr lang="ro-RO" dirty="0" smtClean="0"/>
          </a:p>
          <a:p>
            <a:pPr algn="just">
              <a:buFont typeface="Wingdings" panose="05000000000000000000" pitchFamily="2" charset="2"/>
              <a:buChar char="Ø"/>
            </a:pPr>
            <a:r>
              <a:rPr lang="en-US" dirty="0" err="1" smtClean="0"/>
              <a:t>Consolidarea</a:t>
            </a:r>
            <a:r>
              <a:rPr lang="en-US" dirty="0" smtClean="0"/>
              <a:t> </a:t>
            </a:r>
            <a:r>
              <a:rPr lang="en-US" dirty="0" err="1"/>
              <a:t>și</a:t>
            </a:r>
            <a:r>
              <a:rPr lang="en-US" dirty="0"/>
              <a:t> </a:t>
            </a:r>
            <a:r>
              <a:rPr lang="en-US" dirty="0" err="1"/>
              <a:t>asigurarea</a:t>
            </a:r>
            <a:r>
              <a:rPr lang="en-US" dirty="0"/>
              <a:t> </a:t>
            </a:r>
            <a:r>
              <a:rPr lang="en-US" dirty="0" err="1"/>
              <a:t>interoperabilității</a:t>
            </a:r>
            <a:r>
              <a:rPr lang="en-US" dirty="0"/>
              <a:t> </a:t>
            </a:r>
            <a:r>
              <a:rPr lang="en-US" dirty="0" err="1"/>
              <a:t>sistemelor</a:t>
            </a:r>
            <a:r>
              <a:rPr lang="en-US" dirty="0"/>
              <a:t> </a:t>
            </a:r>
            <a:r>
              <a:rPr lang="en-US" dirty="0" err="1"/>
              <a:t>informatice</a:t>
            </a:r>
            <a:r>
              <a:rPr lang="en-US" dirty="0"/>
              <a:t> dedicate </a:t>
            </a:r>
            <a:r>
              <a:rPr lang="en-US" dirty="0" err="1"/>
              <a:t>serviciilor</a:t>
            </a:r>
            <a:r>
              <a:rPr lang="en-US" dirty="0"/>
              <a:t> de e‐</a:t>
            </a:r>
            <a:r>
              <a:rPr lang="en-US" dirty="0" err="1"/>
              <a:t>guvernare</a:t>
            </a:r>
            <a:r>
              <a:rPr lang="en-US" dirty="0"/>
              <a:t> tip 2.0 </a:t>
            </a:r>
            <a:r>
              <a:rPr lang="en-US" dirty="0" err="1"/>
              <a:t>centrate</a:t>
            </a:r>
            <a:r>
              <a:rPr lang="en-US" dirty="0"/>
              <a:t> </a:t>
            </a:r>
            <a:r>
              <a:rPr lang="en-US" dirty="0" err="1"/>
              <a:t>pe</a:t>
            </a:r>
            <a:r>
              <a:rPr lang="en-US" dirty="0"/>
              <a:t> </a:t>
            </a:r>
            <a:r>
              <a:rPr lang="en-US" dirty="0" err="1"/>
              <a:t>evenimente</a:t>
            </a:r>
            <a:r>
              <a:rPr lang="en-US" dirty="0"/>
              <a:t> din </a:t>
            </a:r>
            <a:r>
              <a:rPr lang="en-US" dirty="0" err="1"/>
              <a:t>viața</a:t>
            </a:r>
            <a:r>
              <a:rPr lang="en-US" dirty="0"/>
              <a:t> </a:t>
            </a:r>
            <a:r>
              <a:rPr lang="en-US" dirty="0" err="1"/>
              <a:t>cetățenilor</a:t>
            </a:r>
            <a:r>
              <a:rPr lang="en-US" dirty="0"/>
              <a:t> </a:t>
            </a:r>
            <a:r>
              <a:rPr lang="en-US" dirty="0" err="1"/>
              <a:t>și</a:t>
            </a:r>
            <a:r>
              <a:rPr lang="en-US" dirty="0"/>
              <a:t> </a:t>
            </a:r>
            <a:r>
              <a:rPr lang="en-US" dirty="0" err="1"/>
              <a:t>întreprinderilor</a:t>
            </a:r>
            <a:r>
              <a:rPr lang="en-US" dirty="0"/>
              <a:t>, </a:t>
            </a:r>
            <a:r>
              <a:rPr lang="en-US" dirty="0" err="1"/>
              <a:t>dezvoltarea</a:t>
            </a:r>
            <a:r>
              <a:rPr lang="en-US" dirty="0"/>
              <a:t> cloud computing </a:t>
            </a:r>
            <a:r>
              <a:rPr lang="en-US" dirty="0" err="1"/>
              <a:t>guvernamental</a:t>
            </a:r>
            <a:r>
              <a:rPr lang="en-US" dirty="0"/>
              <a:t> </a:t>
            </a:r>
            <a:r>
              <a:rPr lang="en-US" dirty="0" err="1"/>
              <a:t>și</a:t>
            </a:r>
            <a:r>
              <a:rPr lang="en-US" dirty="0"/>
              <a:t> a </a:t>
            </a:r>
            <a:r>
              <a:rPr lang="en-US" dirty="0" err="1"/>
              <a:t>comunicării</a:t>
            </a:r>
            <a:r>
              <a:rPr lang="en-US" dirty="0"/>
              <a:t> media </a:t>
            </a:r>
            <a:r>
              <a:rPr lang="en-US" dirty="0" err="1"/>
              <a:t>sociale</a:t>
            </a:r>
            <a:r>
              <a:rPr lang="en-US" dirty="0"/>
              <a:t>, a Open Data </a:t>
            </a:r>
            <a:r>
              <a:rPr lang="en-US" dirty="0" err="1"/>
              <a:t>şi</a:t>
            </a:r>
            <a:r>
              <a:rPr lang="en-US" dirty="0"/>
              <a:t> Big </a:t>
            </a:r>
            <a:r>
              <a:rPr lang="en-US" dirty="0" smtClean="0"/>
              <a:t>Data</a:t>
            </a:r>
            <a:endParaRPr lang="ro-RO" dirty="0" smtClean="0"/>
          </a:p>
          <a:p>
            <a:pPr algn="just">
              <a:buFont typeface="Wingdings" panose="05000000000000000000" pitchFamily="2" charset="2"/>
              <a:buChar char="Ø"/>
            </a:pPr>
            <a:r>
              <a:rPr lang="en-US" dirty="0" err="1" smtClean="0"/>
              <a:t>Asigurarea</a:t>
            </a:r>
            <a:r>
              <a:rPr lang="en-US" dirty="0" smtClean="0"/>
              <a:t> </a:t>
            </a:r>
            <a:r>
              <a:rPr lang="en-US" dirty="0" err="1"/>
              <a:t>securității</a:t>
            </a:r>
            <a:r>
              <a:rPr lang="en-US" dirty="0"/>
              <a:t> </a:t>
            </a:r>
            <a:r>
              <a:rPr lang="en-US" dirty="0" err="1"/>
              <a:t>cibernetice</a:t>
            </a:r>
            <a:r>
              <a:rPr lang="en-US" dirty="0"/>
              <a:t> a </a:t>
            </a:r>
            <a:r>
              <a:rPr lang="en-US" dirty="0" err="1"/>
              <a:t>sistemelor</a:t>
            </a:r>
            <a:r>
              <a:rPr lang="en-US" dirty="0"/>
              <a:t> </a:t>
            </a:r>
            <a:r>
              <a:rPr lang="en-US" dirty="0" err="1" smtClean="0"/>
              <a:t>și</a:t>
            </a:r>
            <a:r>
              <a:rPr lang="en-US" dirty="0" smtClean="0"/>
              <a:t> </a:t>
            </a:r>
            <a:r>
              <a:rPr lang="en-US" dirty="0"/>
              <a:t>a </a:t>
            </a:r>
            <a:r>
              <a:rPr lang="en-US" dirty="0" err="1"/>
              <a:t>rețelelor</a:t>
            </a:r>
            <a:r>
              <a:rPr lang="en-US" dirty="0"/>
              <a:t> </a:t>
            </a:r>
            <a:r>
              <a:rPr lang="en-US" dirty="0" err="1" smtClean="0"/>
              <a:t>informatice</a:t>
            </a:r>
            <a:endParaRPr lang="ro-RO" dirty="0" smtClean="0"/>
          </a:p>
          <a:p>
            <a:pPr algn="just">
              <a:buFont typeface="Wingdings" panose="05000000000000000000" pitchFamily="2" charset="2"/>
              <a:buChar char="Ø"/>
            </a:pPr>
            <a:r>
              <a:rPr lang="en-US" dirty="0" err="1" smtClean="0"/>
              <a:t>Îmbunătățirea</a:t>
            </a:r>
            <a:r>
              <a:rPr lang="en-US" dirty="0" smtClean="0"/>
              <a:t> </a:t>
            </a:r>
            <a:r>
              <a:rPr lang="en-US" dirty="0" err="1"/>
              <a:t>conținutului</a:t>
            </a:r>
            <a:r>
              <a:rPr lang="en-US" dirty="0"/>
              <a:t> digital </a:t>
            </a:r>
            <a:r>
              <a:rPr lang="en-US" dirty="0" err="1"/>
              <a:t>și</a:t>
            </a:r>
            <a:r>
              <a:rPr lang="en-US" dirty="0"/>
              <a:t> a </a:t>
            </a:r>
            <a:r>
              <a:rPr lang="en-US" dirty="0" err="1"/>
              <a:t>infrastructurii</a:t>
            </a:r>
            <a:r>
              <a:rPr lang="en-US" dirty="0"/>
              <a:t> TIC </a:t>
            </a:r>
            <a:r>
              <a:rPr lang="en-US" dirty="0" err="1" smtClean="0"/>
              <a:t>în</a:t>
            </a:r>
            <a:r>
              <a:rPr lang="en-US" dirty="0" smtClean="0"/>
              <a:t> </a:t>
            </a:r>
            <a:r>
              <a:rPr lang="en-US" dirty="0" err="1"/>
              <a:t>domeniul</a:t>
            </a:r>
            <a:r>
              <a:rPr lang="en-US" dirty="0"/>
              <a:t> e‐</a:t>
            </a:r>
            <a:r>
              <a:rPr lang="en-US" dirty="0" err="1"/>
              <a:t>educație</a:t>
            </a:r>
            <a:r>
              <a:rPr lang="en-US" dirty="0"/>
              <a:t>, e‐</a:t>
            </a:r>
            <a:r>
              <a:rPr lang="en-US" dirty="0" err="1"/>
              <a:t>incluziune</a:t>
            </a:r>
            <a:r>
              <a:rPr lang="en-US" dirty="0"/>
              <a:t>, e‐</a:t>
            </a:r>
            <a:r>
              <a:rPr lang="en-US" dirty="0" err="1"/>
              <a:t>sănătate</a:t>
            </a:r>
            <a:r>
              <a:rPr lang="en-US" dirty="0"/>
              <a:t> </a:t>
            </a:r>
            <a:r>
              <a:rPr lang="en-US" dirty="0" err="1"/>
              <a:t>și</a:t>
            </a:r>
            <a:r>
              <a:rPr lang="en-US" dirty="0"/>
              <a:t> e‐</a:t>
            </a:r>
            <a:r>
              <a:rPr lang="en-US" dirty="0" err="1"/>
              <a:t>cultură</a:t>
            </a:r>
            <a:endParaRPr lang="en-US" dirty="0"/>
          </a:p>
          <a:p>
            <a:pPr algn="just">
              <a:buFont typeface="Wingdings" panose="05000000000000000000" pitchFamily="2" charset="2"/>
              <a:buChar char="Ø"/>
            </a:pPr>
            <a:endParaRPr lang="ro-RO" dirty="0">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vi-VN" dirty="0">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vi-VN" dirty="0">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ro-RO"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32" y="21699"/>
            <a:ext cx="828675"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1993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latin typeface="Cambria" panose="02040503050406030204" pitchFamily="18" charset="0"/>
              </a:rPr>
              <a:t>PROGRAMUL </a:t>
            </a:r>
            <a:r>
              <a:rPr lang="ro-RO" sz="3600" dirty="0" smtClean="0">
                <a:latin typeface="Cambria" panose="02040503050406030204" pitchFamily="18" charset="0"/>
              </a:rPr>
              <a:t>OPERAŢIONAL </a:t>
            </a:r>
            <a:r>
              <a:rPr lang="ro-RO" sz="3600" dirty="0">
                <a:latin typeface="Cambria" panose="02040503050406030204" pitchFamily="18" charset="0"/>
              </a:rPr>
              <a:t>INFRASTRUCTURA </a:t>
            </a:r>
            <a:r>
              <a:rPr lang="ro-RO" sz="3600" dirty="0" smtClean="0">
                <a:latin typeface="Cambria" panose="02040503050406030204" pitchFamily="18" charset="0"/>
              </a:rPr>
              <a:t>MARE (POIM)</a:t>
            </a:r>
            <a:endParaRPr lang="ro-RO" sz="3600" dirty="0">
              <a:latin typeface="Cambria" panose="02040503050406030204" pitchFamily="18" charset="0"/>
            </a:endParaRPr>
          </a:p>
        </p:txBody>
      </p:sp>
      <p:sp>
        <p:nvSpPr>
          <p:cNvPr id="3" name="Content Placeholder 2"/>
          <p:cNvSpPr>
            <a:spLocks noGrp="1"/>
          </p:cNvSpPr>
          <p:nvPr>
            <p:ph idx="1"/>
          </p:nvPr>
        </p:nvSpPr>
        <p:spPr/>
        <p:txBody>
          <a:bodyPr>
            <a:normAutofit/>
          </a:bodyPr>
          <a:lstStyle/>
          <a:p>
            <a:r>
              <a:rPr lang="ro-RO" dirty="0"/>
              <a:t>Scopul </a:t>
            </a:r>
            <a:r>
              <a:rPr lang="ro-RO" dirty="0" smtClean="0"/>
              <a:t>programului:</a:t>
            </a:r>
          </a:p>
          <a:p>
            <a:pPr marL="114300" indent="0">
              <a:buNone/>
            </a:pPr>
            <a:endParaRPr lang="ro-RO" dirty="0" smtClean="0"/>
          </a:p>
          <a:p>
            <a:pPr>
              <a:buFont typeface="Wingdings" panose="05000000000000000000" pitchFamily="2" charset="2"/>
              <a:buChar char="Ø"/>
            </a:pPr>
            <a:r>
              <a:rPr lang="ro-RO" dirty="0" smtClean="0"/>
              <a:t> </a:t>
            </a:r>
            <a:r>
              <a:rPr lang="vi-VN" dirty="0">
                <a:latin typeface="Calibri" panose="020F0502020204030204" pitchFamily="34" charset="0"/>
                <a:cs typeface="Calibri" panose="020F0502020204030204" pitchFamily="34" charset="0"/>
              </a:rPr>
              <a:t>creșter</a:t>
            </a:r>
            <a:r>
              <a:rPr lang="ro-RO" dirty="0">
                <a:latin typeface="Calibri" panose="020F0502020204030204" pitchFamily="34" charset="0"/>
                <a:cs typeface="Calibri" panose="020F0502020204030204" pitchFamily="34" charset="0"/>
              </a:rPr>
              <a:t>ea</a:t>
            </a:r>
            <a:r>
              <a:rPr lang="vi-VN" dirty="0">
                <a:latin typeface="Calibri" panose="020F0502020204030204" pitchFamily="34" charset="0"/>
                <a:cs typeface="Calibri" panose="020F0502020204030204" pitchFamily="34" charset="0"/>
              </a:rPr>
              <a:t> </a:t>
            </a:r>
            <a:r>
              <a:rPr lang="vi-VN" dirty="0" smtClean="0">
                <a:latin typeface="Calibri" panose="020F0502020204030204" pitchFamily="34" charset="0"/>
                <a:cs typeface="Calibri" panose="020F0502020204030204" pitchFamily="34" charset="0"/>
              </a:rPr>
              <a:t>durabilă </a:t>
            </a:r>
            <a:r>
              <a:rPr lang="vi-VN" dirty="0">
                <a:latin typeface="Calibri" panose="020F0502020204030204" pitchFamily="34" charset="0"/>
                <a:cs typeface="Calibri" panose="020F0502020204030204" pitchFamily="34" charset="0"/>
              </a:rPr>
              <a:t>prin promovarea unei economii bazate pe consum redus de carbon prin măsuri de eficienţă energetică şi promovare a energiei verzi, precum şi prin promovarea unor moduri de transport prietenoase cu mediul şi o utilizare mai eficientă a resurselor</a:t>
            </a:r>
            <a:r>
              <a:rPr lang="vi-VN" dirty="0" smtClean="0">
                <a:latin typeface="Calibri" panose="020F0502020204030204" pitchFamily="34" charset="0"/>
                <a:cs typeface="Calibri" panose="020F0502020204030204" pitchFamily="34" charset="0"/>
              </a:rPr>
              <a:t>.</a:t>
            </a:r>
            <a:endParaRPr lang="ro-RO" dirty="0" smtClean="0">
              <a:latin typeface="Calibri" panose="020F0502020204030204" pitchFamily="34" charset="0"/>
              <a:cs typeface="Calibri" panose="020F0502020204030204" pitchFamily="34" charset="0"/>
            </a:endParaRPr>
          </a:p>
          <a:p>
            <a:pPr marL="114300" indent="0">
              <a:buNone/>
            </a:pPr>
            <a:endParaRPr lang="ro-RO" dirty="0">
              <a:latin typeface="Calibri" panose="020F0502020204030204" pitchFamily="34" charset="0"/>
              <a:cs typeface="Calibri" panose="020F0502020204030204" pitchFamily="34" charset="0"/>
            </a:endParaRPr>
          </a:p>
          <a:p>
            <a:r>
              <a:rPr lang="vi-VN" dirty="0">
                <a:latin typeface="Calibri" panose="020F0502020204030204" pitchFamily="34" charset="0"/>
                <a:cs typeface="Calibri" panose="020F0502020204030204" pitchFamily="34" charset="0"/>
              </a:rPr>
              <a:t>Alocarea bugetară  totală  pentru POIM </a:t>
            </a:r>
            <a:r>
              <a:rPr lang="vi-VN" dirty="0" smtClean="0">
                <a:latin typeface="Calibri" panose="020F0502020204030204" pitchFamily="34" charset="0"/>
                <a:cs typeface="Calibri" panose="020F0502020204030204" pitchFamily="34" charset="0"/>
              </a:rPr>
              <a:t>este </a:t>
            </a:r>
            <a:r>
              <a:rPr lang="vi-VN" dirty="0">
                <a:latin typeface="Calibri" panose="020F0502020204030204" pitchFamily="34" charset="0"/>
                <a:cs typeface="Calibri" panose="020F0502020204030204" pitchFamily="34" charset="0"/>
              </a:rPr>
              <a:t>de cca. </a:t>
            </a:r>
            <a:r>
              <a:rPr lang="vi-VN" dirty="0" smtClean="0">
                <a:latin typeface="Calibri" panose="020F0502020204030204" pitchFamily="34" charset="0"/>
                <a:cs typeface="Calibri" panose="020F0502020204030204" pitchFamily="34" charset="0"/>
              </a:rPr>
              <a:t>11,</a:t>
            </a:r>
            <a:r>
              <a:rPr lang="ro-RO" dirty="0" smtClean="0">
                <a:latin typeface="Calibri" panose="020F0502020204030204" pitchFamily="34" charset="0"/>
                <a:cs typeface="Calibri" panose="020F0502020204030204" pitchFamily="34" charset="0"/>
              </a:rPr>
              <a:t>9</a:t>
            </a:r>
            <a:r>
              <a:rPr lang="vi-VN" dirty="0" smtClean="0">
                <a:latin typeface="Calibri" panose="020F0502020204030204" pitchFamily="34" charset="0"/>
                <a:cs typeface="Calibri" panose="020F0502020204030204" pitchFamily="34" charset="0"/>
              </a:rPr>
              <a:t> </a:t>
            </a:r>
            <a:r>
              <a:rPr lang="vi-VN" dirty="0">
                <a:latin typeface="Calibri" panose="020F0502020204030204" pitchFamily="34" charset="0"/>
                <a:cs typeface="Calibri" panose="020F0502020204030204" pitchFamily="34" charset="0"/>
              </a:rPr>
              <a:t>mld. </a:t>
            </a:r>
            <a:r>
              <a:rPr lang="vi-VN" dirty="0" smtClean="0">
                <a:latin typeface="Calibri" panose="020F0502020204030204" pitchFamily="34" charset="0"/>
                <a:cs typeface="Calibri" panose="020F0502020204030204" pitchFamily="34" charset="0"/>
              </a:rPr>
              <a:t>Euro</a:t>
            </a:r>
            <a:endParaRPr lang="ro-RO" dirty="0" smtClean="0">
              <a:latin typeface="Calibri" panose="020F0502020204030204" pitchFamily="34" charset="0"/>
              <a:cs typeface="Calibri" panose="020F0502020204030204" pitchFamily="34" charset="0"/>
            </a:endParaRPr>
          </a:p>
          <a:p>
            <a:r>
              <a:rPr lang="vi-VN" sz="2400" dirty="0">
                <a:latin typeface="Calibri" panose="020F0502020204030204" pitchFamily="34" charset="0"/>
                <a:cs typeface="Calibri" panose="020F0502020204030204" pitchFamily="34" charset="0"/>
              </a:rPr>
              <a:t>Instituţia care asigură gestiunea programului</a:t>
            </a:r>
            <a:r>
              <a:rPr lang="ro-RO" sz="2400" dirty="0">
                <a:latin typeface="Calibri" panose="020F0502020204030204" pitchFamily="34" charset="0"/>
                <a:cs typeface="Calibri" panose="020F0502020204030204" pitchFamily="34" charset="0"/>
              </a:rPr>
              <a:t>: </a:t>
            </a:r>
            <a:r>
              <a:rPr lang="vi-VN" sz="2400" dirty="0">
                <a:latin typeface="Calibri" panose="020F0502020204030204" pitchFamily="34" charset="0"/>
                <a:cs typeface="Calibri" panose="020F0502020204030204" pitchFamily="34" charset="0"/>
              </a:rPr>
              <a:t>Ministerul </a:t>
            </a:r>
            <a:r>
              <a:rPr lang="ro-RO" sz="2400" dirty="0">
                <a:latin typeface="Calibri" panose="020F0502020204030204" pitchFamily="34" charset="0"/>
                <a:cs typeface="Calibri" panose="020F0502020204030204" pitchFamily="34" charset="0"/>
              </a:rPr>
              <a:t>Fondurilor Europene.</a:t>
            </a:r>
            <a:endParaRPr lang="vi-VN" sz="2400" dirty="0">
              <a:latin typeface="Calibri" panose="020F0502020204030204" pitchFamily="34" charset="0"/>
              <a:cs typeface="Calibri" panose="020F0502020204030204" pitchFamily="34" charset="0"/>
            </a:endParaRPr>
          </a:p>
          <a:p>
            <a:endParaRPr lang="ro-RO" dirty="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0"/>
            <a:ext cx="822325"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0796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529536" cy="1143000"/>
          </a:xfrm>
        </p:spPr>
        <p:txBody>
          <a:bodyPr/>
          <a:lstStyle/>
          <a:p>
            <a:r>
              <a:rPr lang="ro-RO" sz="3600" dirty="0">
                <a:solidFill>
                  <a:srgbClr val="1F497D"/>
                </a:solidFill>
              </a:rPr>
              <a:t>PROGRAMUL OPERATIONAL INFRASTRUCTURA </a:t>
            </a:r>
            <a:r>
              <a:rPr lang="ro-RO" sz="3600" dirty="0" smtClean="0">
                <a:solidFill>
                  <a:srgbClr val="1F497D"/>
                </a:solidFill>
              </a:rPr>
              <a:t>MARE (POIM)</a:t>
            </a:r>
            <a:endParaRPr lang="ro-RO" dirty="0"/>
          </a:p>
        </p:txBody>
      </p:sp>
      <p:sp>
        <p:nvSpPr>
          <p:cNvPr id="3" name="Content Placeholder 2"/>
          <p:cNvSpPr>
            <a:spLocks noGrp="1"/>
          </p:cNvSpPr>
          <p:nvPr>
            <p:ph idx="1"/>
          </p:nvPr>
        </p:nvSpPr>
        <p:spPr>
          <a:xfrm>
            <a:off x="107504" y="1484784"/>
            <a:ext cx="8352928" cy="5184576"/>
          </a:xfrm>
        </p:spPr>
        <p:txBody>
          <a:bodyPr>
            <a:normAutofit/>
          </a:bodyPr>
          <a:lstStyle/>
          <a:p>
            <a:r>
              <a:rPr lang="en-US" sz="2000" dirty="0" err="1">
                <a:latin typeface="Calibri" panose="020F0502020204030204" pitchFamily="34" charset="0"/>
                <a:cs typeface="Calibri" panose="020F0502020204030204" pitchFamily="34" charset="0"/>
              </a:rPr>
              <a:t>Principalii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beneficiari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ai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programului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sunt</a:t>
            </a:r>
            <a:r>
              <a:rPr lang="en-US" dirty="0">
                <a:latin typeface="Calibri" panose="020F0502020204030204" pitchFamily="34" charset="0"/>
                <a:cs typeface="Calibri" panose="020F0502020204030204" pitchFamily="34" charset="0"/>
              </a:rPr>
              <a:t>:  </a:t>
            </a:r>
            <a:endParaRPr lang="ro-RO" dirty="0" smtClean="0">
              <a:latin typeface="Calibri" panose="020F0502020204030204" pitchFamily="34" charset="0"/>
              <a:cs typeface="Calibri" panose="020F0502020204030204" pitchFamily="34" charset="0"/>
            </a:endParaRPr>
          </a:p>
          <a:p>
            <a:pPr marL="114300" indent="0">
              <a:buNone/>
            </a:pPr>
            <a:endParaRPr lang="ro-RO" dirty="0" smtClean="0"/>
          </a:p>
          <a:p>
            <a:pPr algn="just">
              <a:buFont typeface="Wingdings" panose="05000000000000000000" pitchFamily="2" charset="2"/>
              <a:buChar char="Ø"/>
            </a:pPr>
            <a:r>
              <a:rPr lang="en-US" sz="2000" dirty="0" err="1" smtClean="0">
                <a:latin typeface="Calibri" panose="020F0502020204030204" pitchFamily="34" charset="0"/>
                <a:cs typeface="Calibri" panose="020F0502020204030204" pitchFamily="34" charset="0"/>
              </a:rPr>
              <a:t>Administratorul</a:t>
            </a:r>
            <a:r>
              <a:rPr lang="en-US" sz="2000" dirty="0" smtClean="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infrastructurii</a:t>
            </a:r>
            <a:r>
              <a:rPr lang="en-US" sz="2000" dirty="0">
                <a:latin typeface="Calibri" panose="020F0502020204030204" pitchFamily="34" charset="0"/>
                <a:cs typeface="Calibri" panose="020F0502020204030204" pitchFamily="34" charset="0"/>
              </a:rPr>
              <a:t> de transport </a:t>
            </a:r>
            <a:r>
              <a:rPr lang="en-US" sz="2000" dirty="0" err="1">
                <a:latin typeface="Calibri" panose="020F0502020204030204" pitchFamily="34" charset="0"/>
                <a:cs typeface="Calibri" panose="020F0502020204030204" pitchFamily="34" charset="0"/>
              </a:rPr>
              <a:t>rutier</a:t>
            </a:r>
            <a:r>
              <a:rPr lang="en-US" sz="2000" dirty="0">
                <a:latin typeface="Calibri" panose="020F0502020204030204" pitchFamily="34" charset="0"/>
                <a:cs typeface="Calibri" panose="020F0502020204030204" pitchFamily="34" charset="0"/>
              </a:rPr>
              <a:t> de </a:t>
            </a:r>
            <a:r>
              <a:rPr lang="en-US" sz="2000" dirty="0" err="1">
                <a:latin typeface="Calibri" panose="020F0502020204030204" pitchFamily="34" charset="0"/>
                <a:cs typeface="Calibri" panose="020F0502020204030204" pitchFamily="34" charset="0"/>
              </a:rPr>
              <a:t>interes</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european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şi</a:t>
            </a:r>
            <a:r>
              <a:rPr lang="en-US" sz="2000" dirty="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naţional</a:t>
            </a:r>
            <a:r>
              <a:rPr lang="en-US" sz="2000" dirty="0">
                <a:latin typeface="Calibri" panose="020F0502020204030204" pitchFamily="34" charset="0"/>
                <a:cs typeface="Calibri" panose="020F0502020204030204" pitchFamily="34" charset="0"/>
              </a:rPr>
              <a:t>, </a:t>
            </a:r>
            <a:endParaRPr lang="ro-RO" sz="20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n-US" sz="2000" dirty="0" err="1" smtClean="0">
                <a:latin typeface="Calibri" panose="020F0502020204030204" pitchFamily="34" charset="0"/>
                <a:cs typeface="Calibri" panose="020F0502020204030204" pitchFamily="34" charset="0"/>
              </a:rPr>
              <a:t>Administratorul</a:t>
            </a:r>
            <a:r>
              <a:rPr lang="en-US" sz="2000" dirty="0" smtClean="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infrastructurii</a:t>
            </a:r>
            <a:r>
              <a:rPr lang="en-US" sz="2000" dirty="0">
                <a:latin typeface="Calibri" panose="020F0502020204030204" pitchFamily="34" charset="0"/>
                <a:cs typeface="Calibri" panose="020F0502020204030204" pitchFamily="34" charset="0"/>
              </a:rPr>
              <a:t> de transport </a:t>
            </a:r>
            <a:r>
              <a:rPr lang="en-US" sz="2000" dirty="0" err="1">
                <a:latin typeface="Calibri" panose="020F0502020204030204" pitchFamily="34" charset="0"/>
                <a:cs typeface="Calibri" panose="020F0502020204030204" pitchFamily="34" charset="0"/>
              </a:rPr>
              <a:t>feroviar</a:t>
            </a:r>
            <a:r>
              <a:rPr lang="en-US" sz="2000" dirty="0">
                <a:latin typeface="Calibri" panose="020F0502020204030204" pitchFamily="34" charset="0"/>
                <a:cs typeface="Calibri" panose="020F0502020204030204" pitchFamily="34" charset="0"/>
              </a:rPr>
              <a:t>, </a:t>
            </a:r>
            <a:endParaRPr lang="ro-RO" sz="20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n-US" sz="2000" dirty="0" err="1" smtClean="0">
                <a:latin typeface="Calibri" panose="020F0502020204030204" pitchFamily="34" charset="0"/>
                <a:cs typeface="Calibri" panose="020F0502020204030204" pitchFamily="34" charset="0"/>
              </a:rPr>
              <a:t>Administratorii</a:t>
            </a:r>
            <a:r>
              <a:rPr lang="en-US" sz="2000" dirty="0" smtClean="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canalelor</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navigabile</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şi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administratorii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porturilor</a:t>
            </a:r>
            <a:r>
              <a:rPr lang="en-US" sz="2000" dirty="0">
                <a:latin typeface="Calibri" panose="020F0502020204030204" pitchFamily="34" charset="0"/>
                <a:cs typeface="Calibri" panose="020F0502020204030204" pitchFamily="34" charset="0"/>
              </a:rPr>
              <a:t> maritime </a:t>
            </a:r>
            <a:r>
              <a:rPr lang="en-US" sz="2000" dirty="0" err="1">
                <a:latin typeface="Calibri" panose="020F0502020204030204" pitchFamily="34" charset="0"/>
                <a:cs typeface="Calibri" panose="020F0502020204030204" pitchFamily="34" charset="0"/>
              </a:rPr>
              <a:t>şi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fluviale</a:t>
            </a:r>
            <a:r>
              <a:rPr lang="en-US" sz="2000" dirty="0">
                <a:latin typeface="Calibri" panose="020F0502020204030204" pitchFamily="34" charset="0"/>
                <a:cs typeface="Calibri" panose="020F0502020204030204" pitchFamily="34" charset="0"/>
              </a:rPr>
              <a:t>, </a:t>
            </a:r>
            <a:r>
              <a:rPr lang="en-US" sz="2000" dirty="0" err="1" smtClean="0">
                <a:latin typeface="Calibri" panose="020F0502020204030204" pitchFamily="34" charset="0"/>
                <a:cs typeface="Calibri" panose="020F0502020204030204" pitchFamily="34" charset="0"/>
              </a:rPr>
              <a:t>Metrorex</a:t>
            </a:r>
            <a:r>
              <a:rPr lang="ro-RO" sz="2000" dirty="0">
                <a:latin typeface="Calibri" panose="020F0502020204030204" pitchFamily="34" charset="0"/>
                <a:cs typeface="Calibri" panose="020F0502020204030204" pitchFamily="34" charset="0"/>
              </a:rPr>
              <a:t>;</a:t>
            </a:r>
            <a:endParaRPr lang="ro-RO" sz="20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n-US" sz="2000" dirty="0" err="1" smtClean="0">
                <a:latin typeface="Calibri" panose="020F0502020204030204" pitchFamily="34" charset="0"/>
                <a:cs typeface="Calibri" panose="020F0502020204030204" pitchFamily="34" charset="0"/>
              </a:rPr>
              <a:t>Administratorii</a:t>
            </a:r>
            <a:r>
              <a:rPr lang="en-US" sz="2000" dirty="0" smtClean="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infrastructurii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aeroportuare</a:t>
            </a:r>
            <a:r>
              <a:rPr lang="en-US" sz="2000" dirty="0">
                <a:latin typeface="Calibri" panose="020F0502020204030204" pitchFamily="34" charset="0"/>
                <a:cs typeface="Calibri" panose="020F0502020204030204" pitchFamily="34" charset="0"/>
              </a:rPr>
              <a:t>, </a:t>
            </a:r>
            <a:endParaRPr lang="ro-RO" sz="20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n-US" sz="2000" dirty="0" err="1" smtClean="0">
                <a:latin typeface="Calibri" panose="020F0502020204030204" pitchFamily="34" charset="0"/>
                <a:cs typeface="Calibri" panose="020F0502020204030204" pitchFamily="34" charset="0"/>
              </a:rPr>
              <a:t>Administratori</a:t>
            </a:r>
            <a:r>
              <a:rPr lang="en-US" sz="2000" dirty="0" smtClean="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de </a:t>
            </a:r>
            <a:r>
              <a:rPr lang="en-US" sz="2000" dirty="0" err="1">
                <a:latin typeface="Calibri" panose="020F0502020204030204" pitchFamily="34" charset="0"/>
                <a:cs typeface="Calibri" panose="020F0502020204030204" pitchFamily="34" charset="0"/>
              </a:rPr>
              <a:t>infrastructură</a:t>
            </a:r>
            <a:r>
              <a:rPr lang="en-US" sz="2000" dirty="0">
                <a:latin typeface="Calibri" panose="020F0502020204030204" pitchFamily="34" charset="0"/>
                <a:cs typeface="Calibri" panose="020F0502020204030204" pitchFamily="34" charset="0"/>
              </a:rPr>
              <a:t> de transport </a:t>
            </a:r>
            <a:r>
              <a:rPr lang="en-US" sz="2000" dirty="0" err="1">
                <a:latin typeface="Calibri" panose="020F0502020204030204" pitchFamily="34" charset="0"/>
                <a:cs typeface="Calibri" panose="020F0502020204030204" pitchFamily="34" charset="0"/>
              </a:rPr>
              <a:t>pentru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toate</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modurile</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inclusiv</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parteneriate</a:t>
            </a:r>
            <a:r>
              <a:rPr lang="en-US" sz="2000" dirty="0">
                <a:latin typeface="Calibri" panose="020F0502020204030204" pitchFamily="34" charset="0"/>
                <a:cs typeface="Calibri" panose="020F0502020204030204" pitchFamily="34" charset="0"/>
              </a:rPr>
              <a:t> cu </a:t>
            </a:r>
            <a:r>
              <a:rPr lang="en-US" sz="2000" dirty="0" err="1">
                <a:latin typeface="Calibri" panose="020F0502020204030204" pitchFamily="34" charset="0"/>
                <a:cs typeface="Calibri" panose="020F0502020204030204" pitchFamily="34" charset="0"/>
              </a:rPr>
              <a:t>alte</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instituţii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publice</a:t>
            </a:r>
            <a:r>
              <a:rPr lang="en-US" sz="2000" dirty="0">
                <a:latin typeface="Calibri" panose="020F0502020204030204" pitchFamily="34" charset="0"/>
                <a:cs typeface="Calibri" panose="020F0502020204030204" pitchFamily="34" charset="0"/>
              </a:rPr>
              <a:t>), </a:t>
            </a:r>
            <a:endParaRPr lang="ro-RO" sz="20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ro-RO" sz="2000" dirty="0" smtClean="0">
                <a:latin typeface="Calibri" panose="020F0502020204030204" pitchFamily="34" charset="0"/>
                <a:cs typeface="Calibri" panose="020F0502020204030204" pitchFamily="34" charset="0"/>
              </a:rPr>
              <a:t>Instituții publice locale și centrale (in special Ministerul Transporturilor,, Ministerul Mediului și instituii din subordine, I</a:t>
            </a:r>
            <a:r>
              <a:rPr lang="en-US" sz="2000" dirty="0" err="1" smtClean="0"/>
              <a:t>nspectoratul</a:t>
            </a:r>
            <a:r>
              <a:rPr lang="en-US" sz="2000" dirty="0" smtClean="0"/>
              <a:t> </a:t>
            </a:r>
            <a:r>
              <a:rPr lang="en-US" sz="2000" dirty="0"/>
              <a:t>General </a:t>
            </a:r>
            <a:r>
              <a:rPr lang="en-US" sz="2000" dirty="0" err="1"/>
              <a:t>pentru</a:t>
            </a:r>
            <a:r>
              <a:rPr lang="en-US" sz="2000" dirty="0"/>
              <a:t> </a:t>
            </a:r>
            <a:r>
              <a:rPr lang="en-US" sz="2000" dirty="0" err="1"/>
              <a:t>Situaţii</a:t>
            </a:r>
            <a:r>
              <a:rPr lang="en-US" sz="2000" dirty="0"/>
              <a:t> de </a:t>
            </a:r>
            <a:r>
              <a:rPr lang="en-US" sz="2000" dirty="0" err="1"/>
              <a:t>Urgenţă</a:t>
            </a:r>
            <a:r>
              <a:rPr lang="ro-RO" sz="20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Ø"/>
            </a:pPr>
            <a:r>
              <a:rPr lang="ro-RO" sz="2000" dirty="0" smtClean="0">
                <a:latin typeface="Calibri" panose="020F0502020204030204" pitchFamily="34" charset="0"/>
                <a:cs typeface="Calibri" panose="020F0502020204030204" pitchFamily="34" charset="0"/>
              </a:rPr>
              <a:t>Transelectrica, Transgaz</a:t>
            </a:r>
            <a:endParaRPr lang="ro-RO" sz="2000" dirty="0">
              <a:latin typeface="Calibri" panose="020F0502020204030204" pitchFamily="34" charset="0"/>
              <a:cs typeface="Calibri" panose="020F050202020403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2967"/>
            <a:ext cx="822325"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59162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557</TotalTime>
  <Words>2561</Words>
  <Application>Microsoft Office PowerPoint</Application>
  <PresentationFormat>On-screen Show (4:3)</PresentationFormat>
  <Paragraphs>242</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Cambria</vt:lpstr>
      <vt:lpstr>Times New Roman</vt:lpstr>
      <vt:lpstr>Wingdings</vt:lpstr>
      <vt:lpstr>Adjacency</vt:lpstr>
      <vt:lpstr>Soluţii de finanţare pentru proiectele de informatizare</vt:lpstr>
      <vt:lpstr>Programele Operaţionale 2014-2020</vt:lpstr>
      <vt:lpstr>PROGRAMUL OPERAȚIONAL COMPETITIVITATE (POC) 2014-2020</vt:lpstr>
      <vt:lpstr>PROGRAMUL OPERAȚIONAL COMPETITIVITATE (POC) 2014-2020</vt:lpstr>
      <vt:lpstr>PROGRAMUL OPERAȚIONAL COMPETITIVITATE (POC) 2014-2020</vt:lpstr>
      <vt:lpstr>PROGRAMUL OPERAȚIONAL COMPETITIVITATE (POC) 2014-2020</vt:lpstr>
      <vt:lpstr>PROGRAMUL OPERAȚIONAL COMPETITIVITATE (POC) 2014-2020</vt:lpstr>
      <vt:lpstr>PROGRAMUL OPERAŢIONAL INFRASTRUCTURA MARE (POIM)</vt:lpstr>
      <vt:lpstr>PROGRAMUL OPERATIONAL INFRASTRUCTURA MARE (POIM)</vt:lpstr>
      <vt:lpstr>PROGRAMUL OPERATIONAL INFRASTRUCTURA MARE (POIM)</vt:lpstr>
      <vt:lpstr>PROGRAMUL OPERAŢIONAL INFRASTRUCTURA MARE (POIM)</vt:lpstr>
      <vt:lpstr>PROGRAMUL OPERAŢIONAL INFRASTRUCTURA MARE (POIM)</vt:lpstr>
      <vt:lpstr>PROGRAMUL OPERAŢIONAL INFRASTRUCTURA MARE (POIM)</vt:lpstr>
      <vt:lpstr>PROGRAMUL OPERAŢIONAL INFRASTRUCTURA MARE (POIM)</vt:lpstr>
      <vt:lpstr>PROGRAMUL OPERAŢIONAL CAPACITATE ADMINISTRATIVA (POCA)</vt:lpstr>
      <vt:lpstr>PROGRAMUL OPERAŢIONAL CAPACITATE ADMINISTRATIVĂ (POCA)</vt:lpstr>
      <vt:lpstr>PROGRAMUL OPERAŢIONAL CAPACITATE ADMINISTRATIVĂ (POCA)</vt:lpstr>
      <vt:lpstr>PROGRAMUL OPERAŢIONAL CAPACITATE ADMINISTRATIVĂ (POCA)</vt:lpstr>
      <vt:lpstr>PROGRAMUL OPERAŢIONAL CAPACITATE ADMINISTRATIVĂ (POCA)</vt:lpstr>
      <vt:lpstr>PROGRAMUL OPERAŢIONAL CAPACITATE ADMINISTRATIVĂ (POCA)</vt:lpstr>
      <vt:lpstr>PROGRAMUL OPERAŢIONAL REGIONAL  (POR)</vt:lpstr>
      <vt:lpstr>PROGRAMUL OPERAŢIONAL REGIONAL  (POR)</vt:lpstr>
      <vt:lpstr>PROGRAMUL OPERAŢIONAL REGIONAL  (POR)</vt:lpstr>
      <vt:lpstr>PROGRAMUL OPERAŢIONAL REGIONAL  (POR)</vt:lpstr>
      <vt:lpstr>PROGRAMUL OPERAŢIONAL REGIONAL  (POR)</vt:lpstr>
      <vt:lpstr>PROGRAMUL OPERAŢIONAL CAPITAL UMAN (POCU)</vt:lpstr>
      <vt:lpstr>PROGRAMUL OPERAŢIONAL CAPITAL UMAN (POCU)</vt:lpstr>
      <vt:lpstr>PROGRAMUL OPERAŢIONAL CAPITAL UMAN (POCU)</vt:lpstr>
      <vt:lpstr>PROGRAMUL OPERAŢIONAL CAPITAL UMAN (POCU)</vt:lpstr>
      <vt:lpstr>Pașii către Fondurile Europene</vt:lpstr>
      <vt:lpstr>DATE DE CONTACT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Iuliana</dc:creator>
  <cp:lastModifiedBy>Corina</cp:lastModifiedBy>
  <cp:revision>61</cp:revision>
  <dcterms:created xsi:type="dcterms:W3CDTF">2016-10-28T08:53:40Z</dcterms:created>
  <dcterms:modified xsi:type="dcterms:W3CDTF">2016-11-01T21:15:48Z</dcterms:modified>
</cp:coreProperties>
</file>